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23" r:id="rId2"/>
    <p:sldId id="768" r:id="rId3"/>
    <p:sldId id="813" r:id="rId4"/>
    <p:sldId id="773" r:id="rId5"/>
    <p:sldId id="814" r:id="rId6"/>
    <p:sldId id="769" r:id="rId7"/>
    <p:sldId id="770" r:id="rId8"/>
    <p:sldId id="771" r:id="rId9"/>
    <p:sldId id="772" r:id="rId10"/>
    <p:sldId id="774" r:id="rId11"/>
    <p:sldId id="775" r:id="rId12"/>
    <p:sldId id="776" r:id="rId13"/>
    <p:sldId id="777" r:id="rId14"/>
    <p:sldId id="778" r:id="rId15"/>
    <p:sldId id="779" r:id="rId16"/>
    <p:sldId id="780" r:id="rId17"/>
    <p:sldId id="812" r:id="rId18"/>
    <p:sldId id="782" r:id="rId19"/>
    <p:sldId id="811" r:id="rId20"/>
    <p:sldId id="784" r:id="rId21"/>
    <p:sldId id="785" r:id="rId22"/>
    <p:sldId id="786" r:id="rId23"/>
    <p:sldId id="787" r:id="rId24"/>
    <p:sldId id="788" r:id="rId25"/>
    <p:sldId id="789" r:id="rId26"/>
    <p:sldId id="790" r:id="rId27"/>
    <p:sldId id="791" r:id="rId28"/>
    <p:sldId id="792" r:id="rId29"/>
    <p:sldId id="793" r:id="rId30"/>
    <p:sldId id="794" r:id="rId31"/>
    <p:sldId id="795" r:id="rId32"/>
    <p:sldId id="796" r:id="rId33"/>
    <p:sldId id="797" r:id="rId34"/>
    <p:sldId id="798" r:id="rId35"/>
    <p:sldId id="799" r:id="rId36"/>
    <p:sldId id="800" r:id="rId37"/>
    <p:sldId id="801" r:id="rId38"/>
    <p:sldId id="802" r:id="rId39"/>
    <p:sldId id="803" r:id="rId40"/>
    <p:sldId id="804" r:id="rId41"/>
    <p:sldId id="805" r:id="rId42"/>
    <p:sldId id="806" r:id="rId43"/>
    <p:sldId id="807" r:id="rId44"/>
    <p:sldId id="808" r:id="rId45"/>
    <p:sldId id="809" r:id="rId46"/>
    <p:sldId id="810" r:id="rId47"/>
  </p:sldIdLst>
  <p:sldSz cx="9144000" cy="6858000" type="screen4x3"/>
  <p:notesSz cx="6858000" cy="9926638"/>
  <p:custDataLst>
    <p:tags r:id="rId50"/>
  </p:custDataLst>
  <p:defaultTextStyle>
    <a:defPPr>
      <a:defRPr lang="en-US"/>
    </a:defPPr>
    <a:lvl1pPr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lnSpc>
        <a:spcPct val="80000"/>
      </a:lnSpc>
      <a:spcBef>
        <a:spcPct val="20000"/>
      </a:spcBef>
      <a:spcAft>
        <a:spcPct val="0"/>
      </a:spcAft>
      <a:buClr>
        <a:srgbClr val="00CC00"/>
      </a:buClr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733"/>
    <a:srgbClr val="0000FF"/>
    <a:srgbClr val="FFFFCC"/>
    <a:srgbClr val="E6E6E6"/>
    <a:srgbClr val="F4D0E7"/>
    <a:srgbClr val="A4BBFA"/>
    <a:srgbClr val="8D274A"/>
    <a:srgbClr val="990033"/>
    <a:srgbClr val="8F284B"/>
    <a:srgbClr val="8F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11" autoAdjust="0"/>
    <p:restoredTop sz="89898" autoAdjust="0"/>
  </p:normalViewPr>
  <p:slideViewPr>
    <p:cSldViewPr>
      <p:cViewPr varScale="1">
        <p:scale>
          <a:sx n="116" d="100"/>
          <a:sy n="116" d="100"/>
        </p:scale>
        <p:origin x="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tags" Target="tags/tag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1F23D-C286-984F-B4E3-2314F4954E84}" type="doc">
      <dgm:prSet loTypeId="urn:microsoft.com/office/officeart/2005/8/layout/cycle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B3276C2-AE3C-0244-843F-EB7AA8525BB3}">
      <dgm:prSet phldrT="[Text]"/>
      <dgm:spPr>
        <a:xfrm>
          <a:off x="3131306" y="1390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Fuzzer</a:t>
          </a:r>
          <a:endParaRPr lang="en-US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DC568E55-8633-EE41-BA7C-CB721AC222FE}" type="parTrans" cxnId="{97775C6B-55AE-024D-998A-972824919F8C}">
      <dgm:prSet/>
      <dgm:spPr/>
      <dgm:t>
        <a:bodyPr/>
        <a:lstStyle/>
        <a:p>
          <a:endParaRPr lang="en-US"/>
        </a:p>
      </dgm:t>
    </dgm:pt>
    <dgm:pt modelId="{37E174DF-05A0-DE42-B3C4-B6EB77A12A0E}" type="sibTrans" cxnId="{97775C6B-55AE-024D-998A-972824919F8C}">
      <dgm:prSet/>
      <dgm:spPr>
        <a:xfrm rot="3600000">
          <a:off x="4584392" y="1918260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A06A7161-1983-F049-9594-F6D96849DF1E}">
      <dgm:prSet phldrT="[Text]"/>
      <dgm:spPr>
        <a:xfrm>
          <a:off x="460712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Website</a:t>
          </a:r>
          <a:endParaRPr lang="en-US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E2DAB1F2-3FA6-4146-8D35-9AE6A6AB813D}" type="parTrans" cxnId="{5DB5FE14-8B44-8B4E-8D38-FD08B69CAC44}">
      <dgm:prSet/>
      <dgm:spPr/>
      <dgm:t>
        <a:bodyPr/>
        <a:lstStyle/>
        <a:p>
          <a:endParaRPr lang="en-US"/>
        </a:p>
      </dgm:t>
    </dgm:pt>
    <dgm:pt modelId="{F6B5C8B4-B50C-EE4B-BC36-B7FE9311D4AE}" type="sibTrans" cxnId="{5DB5FE14-8B44-8B4E-8D38-FD08B69CAC44}">
      <dgm:prSet/>
      <dgm:spPr>
        <a:xfrm rot="10800000">
          <a:off x="3868636" y="3209149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75762CFB-4A2C-F84D-B496-60FF916CFA6C}">
      <dgm:prSet phldrT="[Text]"/>
      <dgm:spPr>
        <a:xfrm>
          <a:off x="165548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E-Mail Analyzer</a:t>
          </a:r>
          <a:endParaRPr lang="en-US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97334157-B254-7B49-9C53-2F3F700DF583}" type="parTrans" cxnId="{48F9E601-251E-1546-89BC-F63E80A4AA80}">
      <dgm:prSet/>
      <dgm:spPr/>
      <dgm:t>
        <a:bodyPr/>
        <a:lstStyle/>
        <a:p>
          <a:endParaRPr lang="en-US"/>
        </a:p>
      </dgm:t>
    </dgm:pt>
    <dgm:pt modelId="{16BBC2C4-6DF0-D342-B811-59CF2C7F7418}" type="sibTrans" cxnId="{48F9E601-251E-1546-89BC-F63E80A4AA80}">
      <dgm:prSet/>
      <dgm:spPr>
        <a:xfrm rot="18000000">
          <a:off x="3108572" y="1943842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68FDC75C-C8B3-804D-BFF0-480F7101D75D}" type="pres">
      <dgm:prSet presAssocID="{FA11F23D-C286-984F-B4E3-2314F4954E84}" presName="cycle" presStyleCnt="0">
        <dgm:presLayoutVars>
          <dgm:dir/>
          <dgm:resizeHandles val="exact"/>
        </dgm:presLayoutVars>
      </dgm:prSet>
      <dgm:spPr/>
    </dgm:pt>
    <dgm:pt modelId="{F228DA4F-0A8F-904E-9A14-06E897E47E2F}" type="pres">
      <dgm:prSet presAssocID="{CB3276C2-AE3C-0244-843F-EB7AA8525BB3}" presName="node" presStyleLbl="node1" presStyleIdx="0" presStyleCnt="3">
        <dgm:presLayoutVars>
          <dgm:bulletEnabled val="1"/>
        </dgm:presLayoutVars>
      </dgm:prSet>
      <dgm:spPr/>
    </dgm:pt>
    <dgm:pt modelId="{57EB3C5D-34B2-854E-AC03-3B2C66CC24D2}" type="pres">
      <dgm:prSet presAssocID="{37E174DF-05A0-DE42-B3C4-B6EB77A12A0E}" presName="sibTrans" presStyleLbl="sibTrans2D1" presStyleIdx="0" presStyleCnt="3"/>
      <dgm:spPr/>
    </dgm:pt>
    <dgm:pt modelId="{EDAD1DC9-5114-ED49-A369-56C34A581624}" type="pres">
      <dgm:prSet presAssocID="{37E174DF-05A0-DE42-B3C4-B6EB77A12A0E}" presName="connectorText" presStyleLbl="sibTrans2D1" presStyleIdx="0" presStyleCnt="3"/>
      <dgm:spPr/>
    </dgm:pt>
    <dgm:pt modelId="{0827BCEA-D576-0B4A-9C49-9C818DBAD002}" type="pres">
      <dgm:prSet presAssocID="{A06A7161-1983-F049-9594-F6D96849DF1E}" presName="node" presStyleLbl="node1" presStyleIdx="1" presStyleCnt="3">
        <dgm:presLayoutVars>
          <dgm:bulletEnabled val="1"/>
        </dgm:presLayoutVars>
      </dgm:prSet>
      <dgm:spPr/>
    </dgm:pt>
    <dgm:pt modelId="{3934B01C-CDC3-5D4D-AAC1-8B4580C8F16B}" type="pres">
      <dgm:prSet presAssocID="{F6B5C8B4-B50C-EE4B-BC36-B7FE9311D4AE}" presName="sibTrans" presStyleLbl="sibTrans2D1" presStyleIdx="1" presStyleCnt="3"/>
      <dgm:spPr/>
    </dgm:pt>
    <dgm:pt modelId="{9E46D81A-4E5C-8C4F-A816-725DE37F0A9D}" type="pres">
      <dgm:prSet presAssocID="{F6B5C8B4-B50C-EE4B-BC36-B7FE9311D4AE}" presName="connectorText" presStyleLbl="sibTrans2D1" presStyleIdx="1" presStyleCnt="3"/>
      <dgm:spPr/>
    </dgm:pt>
    <dgm:pt modelId="{89674DEC-E266-5541-BA5F-CE117BFC5238}" type="pres">
      <dgm:prSet presAssocID="{75762CFB-4A2C-F84D-B496-60FF916CFA6C}" presName="node" presStyleLbl="node1" presStyleIdx="2" presStyleCnt="3">
        <dgm:presLayoutVars>
          <dgm:bulletEnabled val="1"/>
        </dgm:presLayoutVars>
      </dgm:prSet>
      <dgm:spPr/>
    </dgm:pt>
    <dgm:pt modelId="{B3881AC9-5800-0140-87D3-7E05BD68769A}" type="pres">
      <dgm:prSet presAssocID="{16BBC2C4-6DF0-D342-B811-59CF2C7F7418}" presName="sibTrans" presStyleLbl="sibTrans2D1" presStyleIdx="2" presStyleCnt="3"/>
      <dgm:spPr/>
    </dgm:pt>
    <dgm:pt modelId="{D343D7AF-93C8-504B-B2DA-A44791864324}" type="pres">
      <dgm:prSet presAssocID="{16BBC2C4-6DF0-D342-B811-59CF2C7F7418}" presName="connectorText" presStyleLbl="sibTrans2D1" presStyleIdx="2" presStyleCnt="3"/>
      <dgm:spPr/>
    </dgm:pt>
  </dgm:ptLst>
  <dgm:cxnLst>
    <dgm:cxn modelId="{1967A9DC-AF9F-8D43-AEEE-D75951A121BB}" type="presOf" srcId="{FA11F23D-C286-984F-B4E3-2314F4954E84}" destId="{68FDC75C-C8B3-804D-BFF0-480F7101D75D}" srcOrd="0" destOrd="0" presId="urn:microsoft.com/office/officeart/2005/8/layout/cycle2"/>
    <dgm:cxn modelId="{48F9E601-251E-1546-89BC-F63E80A4AA80}" srcId="{FA11F23D-C286-984F-B4E3-2314F4954E84}" destId="{75762CFB-4A2C-F84D-B496-60FF916CFA6C}" srcOrd="2" destOrd="0" parTransId="{97334157-B254-7B49-9C53-2F3F700DF583}" sibTransId="{16BBC2C4-6DF0-D342-B811-59CF2C7F7418}"/>
    <dgm:cxn modelId="{239FD09E-CCB1-EB49-B467-0D058A36C304}" type="presOf" srcId="{16BBC2C4-6DF0-D342-B811-59CF2C7F7418}" destId="{D343D7AF-93C8-504B-B2DA-A44791864324}" srcOrd="1" destOrd="0" presId="urn:microsoft.com/office/officeart/2005/8/layout/cycle2"/>
    <dgm:cxn modelId="{64227913-2230-0646-AF2A-3B6932946CCE}" type="presOf" srcId="{37E174DF-05A0-DE42-B3C4-B6EB77A12A0E}" destId="{EDAD1DC9-5114-ED49-A369-56C34A581624}" srcOrd="1" destOrd="0" presId="urn:microsoft.com/office/officeart/2005/8/layout/cycle2"/>
    <dgm:cxn modelId="{97775C6B-55AE-024D-998A-972824919F8C}" srcId="{FA11F23D-C286-984F-B4E3-2314F4954E84}" destId="{CB3276C2-AE3C-0244-843F-EB7AA8525BB3}" srcOrd="0" destOrd="0" parTransId="{DC568E55-8633-EE41-BA7C-CB721AC222FE}" sibTransId="{37E174DF-05A0-DE42-B3C4-B6EB77A12A0E}"/>
    <dgm:cxn modelId="{6735DC81-C98E-4647-AD80-8A995B86828B}" type="presOf" srcId="{16BBC2C4-6DF0-D342-B811-59CF2C7F7418}" destId="{B3881AC9-5800-0140-87D3-7E05BD68769A}" srcOrd="0" destOrd="0" presId="urn:microsoft.com/office/officeart/2005/8/layout/cycle2"/>
    <dgm:cxn modelId="{12A67FD0-145F-284F-80C0-CB54E38ADE21}" type="presOf" srcId="{A06A7161-1983-F049-9594-F6D96849DF1E}" destId="{0827BCEA-D576-0B4A-9C49-9C818DBAD002}" srcOrd="0" destOrd="0" presId="urn:microsoft.com/office/officeart/2005/8/layout/cycle2"/>
    <dgm:cxn modelId="{9FD03F7F-05A9-134F-8D3B-F097B1C1243F}" type="presOf" srcId="{CB3276C2-AE3C-0244-843F-EB7AA8525BB3}" destId="{F228DA4F-0A8F-904E-9A14-06E897E47E2F}" srcOrd="0" destOrd="0" presId="urn:microsoft.com/office/officeart/2005/8/layout/cycle2"/>
    <dgm:cxn modelId="{5DB5FE14-8B44-8B4E-8D38-FD08B69CAC44}" srcId="{FA11F23D-C286-984F-B4E3-2314F4954E84}" destId="{A06A7161-1983-F049-9594-F6D96849DF1E}" srcOrd="1" destOrd="0" parTransId="{E2DAB1F2-3FA6-4146-8D35-9AE6A6AB813D}" sibTransId="{F6B5C8B4-B50C-EE4B-BC36-B7FE9311D4AE}"/>
    <dgm:cxn modelId="{99835D92-9087-1148-B307-72FDB94B4AAD}" type="presOf" srcId="{F6B5C8B4-B50C-EE4B-BC36-B7FE9311D4AE}" destId="{9E46D81A-4E5C-8C4F-A816-725DE37F0A9D}" srcOrd="1" destOrd="0" presId="urn:microsoft.com/office/officeart/2005/8/layout/cycle2"/>
    <dgm:cxn modelId="{502F5CCE-0A1C-3D4B-8E68-03C825201151}" type="presOf" srcId="{75762CFB-4A2C-F84D-B496-60FF916CFA6C}" destId="{89674DEC-E266-5541-BA5F-CE117BFC5238}" srcOrd="0" destOrd="0" presId="urn:microsoft.com/office/officeart/2005/8/layout/cycle2"/>
    <dgm:cxn modelId="{A0F17EC2-DAF7-4343-A84E-DBBC7CDEBC3F}" type="presOf" srcId="{F6B5C8B4-B50C-EE4B-BC36-B7FE9311D4AE}" destId="{3934B01C-CDC3-5D4D-AAC1-8B4580C8F16B}" srcOrd="0" destOrd="0" presId="urn:microsoft.com/office/officeart/2005/8/layout/cycle2"/>
    <dgm:cxn modelId="{BB859994-E490-5042-8E28-16AA8C2CAA26}" type="presOf" srcId="{37E174DF-05A0-DE42-B3C4-B6EB77A12A0E}" destId="{57EB3C5D-34B2-854E-AC03-3B2C66CC24D2}" srcOrd="0" destOrd="0" presId="urn:microsoft.com/office/officeart/2005/8/layout/cycle2"/>
    <dgm:cxn modelId="{4FA8D911-8812-7C45-9198-F795D3FD8411}" type="presParOf" srcId="{68FDC75C-C8B3-804D-BFF0-480F7101D75D}" destId="{F228DA4F-0A8F-904E-9A14-06E897E47E2F}" srcOrd="0" destOrd="0" presId="urn:microsoft.com/office/officeart/2005/8/layout/cycle2"/>
    <dgm:cxn modelId="{277EE622-463A-C542-BD06-EDBDF534BE4A}" type="presParOf" srcId="{68FDC75C-C8B3-804D-BFF0-480F7101D75D}" destId="{57EB3C5D-34B2-854E-AC03-3B2C66CC24D2}" srcOrd="1" destOrd="0" presId="urn:microsoft.com/office/officeart/2005/8/layout/cycle2"/>
    <dgm:cxn modelId="{85871BD0-952F-E949-8135-5C1EF597CE32}" type="presParOf" srcId="{57EB3C5D-34B2-854E-AC03-3B2C66CC24D2}" destId="{EDAD1DC9-5114-ED49-A369-56C34A581624}" srcOrd="0" destOrd="0" presId="urn:microsoft.com/office/officeart/2005/8/layout/cycle2"/>
    <dgm:cxn modelId="{FAB9F441-FB87-EA47-A5E7-35EB09DC31E3}" type="presParOf" srcId="{68FDC75C-C8B3-804D-BFF0-480F7101D75D}" destId="{0827BCEA-D576-0B4A-9C49-9C818DBAD002}" srcOrd="2" destOrd="0" presId="urn:microsoft.com/office/officeart/2005/8/layout/cycle2"/>
    <dgm:cxn modelId="{416F3CCA-E1D8-3D4B-9C20-26369B4C63C1}" type="presParOf" srcId="{68FDC75C-C8B3-804D-BFF0-480F7101D75D}" destId="{3934B01C-CDC3-5D4D-AAC1-8B4580C8F16B}" srcOrd="3" destOrd="0" presId="urn:microsoft.com/office/officeart/2005/8/layout/cycle2"/>
    <dgm:cxn modelId="{5ACE0578-6FF7-9D4A-AB42-E922A191D817}" type="presParOf" srcId="{3934B01C-CDC3-5D4D-AAC1-8B4580C8F16B}" destId="{9E46D81A-4E5C-8C4F-A816-725DE37F0A9D}" srcOrd="0" destOrd="0" presId="urn:microsoft.com/office/officeart/2005/8/layout/cycle2"/>
    <dgm:cxn modelId="{15EF69DB-551E-5244-9FF8-F06B20BE3C3A}" type="presParOf" srcId="{68FDC75C-C8B3-804D-BFF0-480F7101D75D}" destId="{89674DEC-E266-5541-BA5F-CE117BFC5238}" srcOrd="4" destOrd="0" presId="urn:microsoft.com/office/officeart/2005/8/layout/cycle2"/>
    <dgm:cxn modelId="{4C948019-DA70-2A4B-BA80-BEE91EA9FA60}" type="presParOf" srcId="{68FDC75C-C8B3-804D-BFF0-480F7101D75D}" destId="{B3881AC9-5800-0140-87D3-7E05BD68769A}" srcOrd="5" destOrd="0" presId="urn:microsoft.com/office/officeart/2005/8/layout/cycle2"/>
    <dgm:cxn modelId="{6B9E15AD-D039-1D47-BA32-D5E4A00A9D0A}" type="presParOf" srcId="{B3881AC9-5800-0140-87D3-7E05BD68769A}" destId="{D343D7AF-93C8-504B-B2DA-A447918643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8DA4F-0A8F-904E-9A14-06E897E47E2F}">
      <dsp:nvSpPr>
        <dsp:cNvPr id="0" name=""/>
        <dsp:cNvSpPr/>
      </dsp:nvSpPr>
      <dsp:spPr>
        <a:xfrm>
          <a:off x="3131306" y="1390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Fuzzer</a:t>
          </a:r>
          <a:endParaRPr lang="en-US" sz="2900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3419364" y="289448"/>
        <a:ext cx="1390870" cy="1390870"/>
      </dsp:txXfrm>
    </dsp:sp>
    <dsp:sp modelId="{57EB3C5D-34B2-854E-AC03-3B2C66CC24D2}">
      <dsp:nvSpPr>
        <dsp:cNvPr id="0" name=""/>
        <dsp:cNvSpPr/>
      </dsp:nvSpPr>
      <dsp:spPr>
        <a:xfrm rot="3600000">
          <a:off x="4584392" y="1918260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623532" y="1983240"/>
        <a:ext cx="365306" cy="398314"/>
      </dsp:txXfrm>
    </dsp:sp>
    <dsp:sp modelId="{0827BCEA-D576-0B4A-9C49-9C818DBAD002}">
      <dsp:nvSpPr>
        <dsp:cNvPr id="0" name=""/>
        <dsp:cNvSpPr/>
      </dsp:nvSpPr>
      <dsp:spPr>
        <a:xfrm>
          <a:off x="460712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Website</a:t>
          </a:r>
          <a:endParaRPr lang="en-US" sz="2900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895184" y="2845642"/>
        <a:ext cx="1390870" cy="1390870"/>
      </dsp:txXfrm>
    </dsp:sp>
    <dsp:sp modelId="{3934B01C-CDC3-5D4D-AAC1-8B4580C8F16B}">
      <dsp:nvSpPr>
        <dsp:cNvPr id="0" name=""/>
        <dsp:cNvSpPr/>
      </dsp:nvSpPr>
      <dsp:spPr>
        <a:xfrm rot="10800000">
          <a:off x="3868636" y="3209149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 rot="10800000">
        <a:off x="4025195" y="3341921"/>
        <a:ext cx="365306" cy="398314"/>
      </dsp:txXfrm>
    </dsp:sp>
    <dsp:sp modelId="{89674DEC-E266-5541-BA5F-CE117BFC5238}">
      <dsp:nvSpPr>
        <dsp:cNvPr id="0" name=""/>
        <dsp:cNvSpPr/>
      </dsp:nvSpPr>
      <dsp:spPr>
        <a:xfrm>
          <a:off x="1655486" y="2557584"/>
          <a:ext cx="1966986" cy="1966986"/>
        </a:xfrm>
        <a:prstGeom prst="ellipse">
          <a:avLst/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ysClr val="window" lastClr="FFFFFF"/>
              </a:solidFill>
              <a:latin typeface="Calibri"/>
              <a:ea typeface=""/>
              <a:cs typeface=""/>
            </a:rPr>
            <a:t>E-Mail Analyzer</a:t>
          </a:r>
          <a:endParaRPr lang="en-US" sz="2900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1943544" y="2845642"/>
        <a:ext cx="1390870" cy="1390870"/>
      </dsp:txXfrm>
    </dsp:sp>
    <dsp:sp modelId="{B3881AC9-5800-0140-87D3-7E05BD68769A}">
      <dsp:nvSpPr>
        <dsp:cNvPr id="0" name=""/>
        <dsp:cNvSpPr/>
      </dsp:nvSpPr>
      <dsp:spPr>
        <a:xfrm rot="18000000">
          <a:off x="3108572" y="1943842"/>
          <a:ext cx="521865" cy="663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4BACC6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rgbClr>
            </a:gs>
            <a:gs pos="100000">
              <a:srgbClr val="4BACC6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3147712" y="2144406"/>
        <a:ext cx="365306" cy="398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027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027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DD7835E2-47D6-4457-B753-694EA391B9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98460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027" y="0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421" y="4715831"/>
            <a:ext cx="5485158" cy="446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027" y="9428272"/>
            <a:ext cx="2972421" cy="4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6A5F4D86-4F11-4713-B089-5B4BEEAF956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43729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actual harm that it can lead to?</a:t>
            </a:r>
          </a:p>
          <a:p>
            <a:r>
              <a:rPr lang="en-US" dirty="0" smtClean="0"/>
              <a:t>trusted attachments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2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is the We go out there, gather data,</a:t>
            </a:r>
          </a:p>
          <a:p>
            <a:r>
              <a:rPr lang="en-US" dirty="0" smtClean="0"/>
              <a:t>Other is the PI, which injects different</a:t>
            </a:r>
            <a:r>
              <a:rPr lang="en-US" baseline="0" dirty="0" smtClean="0"/>
              <a:t> payloads into the websites/forms that we gathered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3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7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1. These dictate where we send the HTTP Request, and what kind of request it is (GET or POST). </a:t>
            </a:r>
            <a:endParaRPr lang="en-US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2. The default values are essential for fields like &lt;input type="hidden"&gt; as these fields are usually used to check for the submission of forms by bots. </a:t>
            </a:r>
          </a:p>
          <a:p>
            <a:endParaRPr lang="en-US" dirty="0" smtClean="0"/>
          </a:p>
          <a:p>
            <a:r>
              <a:rPr lang="en-US" dirty="0" smtClean="0"/>
              <a:t>3. </a:t>
            </a:r>
            <a:r>
              <a:rPr lang="en-US" sz="1200" dirty="0" smtClean="0"/>
              <a:t>As this affects the final URL to which the form is to be submitted</a:t>
            </a:r>
            <a:r>
              <a:rPr lang="en-US" sz="1200" dirty="0" smtClean="0"/>
              <a:t>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69712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words ‘e-mail’, ‘mail’ or ‘email’ </a:t>
            </a:r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 smtClean="0"/>
              <a:t>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Compared to searching for explicit E-Mail fields, by searching for the presence of the words ‘e-mail’, ‘mail’ or ‘email’ in the form, not only are we assured zero false negatives — as our system is bound to find an E-Mail field if it is present — but the system is also substantially faster as we do not have to parse the individual form fields at this point in the pipeline.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3. Final stage in the data gathering module</a:t>
            </a:r>
            <a:endParaRPr lang="en-US" dirty="0" smtClean="0"/>
          </a:p>
          <a:p>
            <a:pPr marL="228600" marR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222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Base tag, self-referencing</a:t>
            </a:r>
            <a:r>
              <a:rPr lang="en-US" baseline="0" dirty="0" smtClean="0"/>
              <a:t> form, relative paths, </a:t>
            </a:r>
            <a:r>
              <a:rPr lang="en-US" baseline="0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66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This is because making HTTP Requests is a very expensive process and is usually the cause of bottlenecks in a Crawler-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Fuzzer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 system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385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in case the ‘bcc’ field is already present as part of the headers, our injected ‘bcc’ header would be ignored. In order to overcome this, we need to inject a new header that has not been seen before.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6958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1. E-Mails received by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maluser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 directly indicate the presence of the injected ‘bcc’ field </a:t>
            </a:r>
            <a:endParaRPr lang="en-US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2. E-Mails not received by the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maluser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 but by the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nuser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 constitute a special category of E-Mails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a. The websites performed some sanitization routines and stripped out the ‘bcc’ part of the payload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b. A more conducive scenario for us is when the ‘bcc’ header was ignored for some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reason</a:t>
            </a:r>
          </a:p>
        </p:txBody>
      </p:sp>
    </p:spTree>
    <p:extLst>
      <p:ext uri="{BB962C8B-B14F-4D97-AF65-F5344CB8AC3E}">
        <p14:creationId xmlns:p14="http://schemas.microsoft.com/office/powerpoint/2010/main" val="684189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4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7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E-Mail Header Injections with ‘bcc’ and ‘x-check’ headers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These represent the perfect attack scenario where we are able to inject multiple headers into the e-mails. We can see that over 75% of the received ‘bcc’ header injected e-mails are also susceptible to other header injections.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. Unique ‘x-check’ headers found in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nuser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e-mails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	These represent the e-mails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form_ids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 that were not already found in the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maluser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rPr>
              <a:t>’ account. We attribute these e-mails to (probably) having a backend that was built with Python or another language having a similar behavior with respect to constructing headers.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85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each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5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46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74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5463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Bot blocking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Dynamic insertion of forms into web pages that do not appear in the source code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Plugins to sanitize input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Generation of thousands of requests blacklists our system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Many email libs provide </a:t>
            </a:r>
            <a:r>
              <a:rPr lang="en-US" baseline="0" dirty="0" err="1" smtClean="0"/>
              <a:t>builtin</a:t>
            </a:r>
            <a:r>
              <a:rPr lang="en-US" baseline="0" dirty="0" smtClean="0"/>
              <a:t> sanitization 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2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08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add the example,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00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add the example,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13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4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3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2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Newlines = \n \r</a:t>
            </a:r>
          </a:p>
          <a:p>
            <a:r>
              <a:rPr lang="en-US" dirty="0" smtClean="0"/>
              <a:t>Encoded = %0a, %0d</a:t>
            </a:r>
          </a:p>
          <a:p>
            <a:endParaRPr lang="en-US" dirty="0" smtClean="0"/>
          </a:p>
          <a:p>
            <a:r>
              <a:rPr lang="en-US" dirty="0" smtClean="0"/>
              <a:t>Headers include cc, bcc, to, from, subject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4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1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</a:t>
            </a:r>
            <a:r>
              <a:rPr lang="en-US" baseline="0" dirty="0" smtClean="0"/>
              <a:t> new vulnerability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0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.net’s</a:t>
            </a:r>
            <a:r>
              <a:rPr lang="en-US" dirty="0" smtClean="0"/>
              <a:t> mail functionality provides inbuilt sanitization for header injections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2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Usage is</a:t>
            </a:r>
            <a:r>
              <a:rPr lang="en-US" baseline="0" dirty="0" smtClean="0"/>
              <a:t> great, but what is the actual harm that </a:t>
            </a:r>
            <a:r>
              <a:rPr lang="en-US" baseline="0" dirty="0" err="1" smtClean="0"/>
              <a:t>ehi</a:t>
            </a:r>
            <a:r>
              <a:rPr lang="en-US" baseline="0" dirty="0" smtClean="0"/>
              <a:t> can cause?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8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990033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ko-KR">
              <a:ea typeface="굴림" pitchFamily="50" charset="-127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276225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sz="1000" smtClean="0"/>
              <a:t>             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A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RIZONA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S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TATE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U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NIVERSITY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304800" y="6629400"/>
            <a:ext cx="8534400" cy="2460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000" smtClean="0">
                <a:solidFill>
                  <a:schemeClr val="bg1"/>
                </a:solidFill>
                <a:ea typeface="굴림" charset="-127"/>
              </a:rPr>
              <a:t>The Laboratory of Security Engineering for Future Computing (SEFCOM)         ●         URL : sefcom.asu.edu        ●         BYENG 486 ASU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914400" y="3657600"/>
            <a:ext cx="73914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6" name="Picture 18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6675" y="28575"/>
            <a:ext cx="4445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5784850"/>
            <a:ext cx="250190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5916613"/>
            <a:ext cx="24066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915EFDCF-EA02-4D77-87FC-ACFAAFAC76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613525"/>
            <a:ext cx="838200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AF6A03CD-E75E-4728-BCEF-0F79F1B3C4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1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9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229600" y="6613525"/>
            <a:ext cx="838200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FDFF8118-D305-4C65-B1E8-9DCE5D35EA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D9443322-C3F3-44B6-AEED-191DBF5738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A6E5CF75-C27D-427A-8C8D-7450505DCC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6152EAD-C25E-4AC9-AFA6-245AD6EECF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6756E8E5-3B07-4CDF-BE3A-B537B69644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B62B0AE-C4BC-46BF-872B-A74A9FD64F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3AC66595-A421-4B3E-994D-35C20AAAC76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93D6D293-A622-4C90-A210-22DBD1F62C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852AF43-A137-4409-BEA4-4F2E34F2DEA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9A2733"/>
          </a:solidFill>
          <a:ln w="9525">
            <a:solidFill>
              <a:srgbClr val="8F294C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ko-KR" altLang="ko-KR" sz="1000" b="1">
              <a:solidFill>
                <a:schemeClr val="bg1"/>
              </a:solidFill>
              <a:ea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8400" y="6629400"/>
            <a:ext cx="1676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0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29400"/>
            <a:ext cx="441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6294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0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Slide </a:t>
            </a:r>
            <a:fld id="{677452AC-15A9-4ADE-AA68-55D92B714C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457200" y="1295400"/>
            <a:ext cx="82296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3" name="Text Box 8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76225"/>
          </a:xfrm>
          <a:prstGeom prst="rect">
            <a:avLst/>
          </a:prstGeom>
          <a:solidFill>
            <a:srgbClr val="FFCC66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sz="1000" smtClean="0"/>
              <a:t>             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A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RIZONA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S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TATE </a:t>
            </a:r>
            <a:r>
              <a:rPr lang="en-US" sz="1200" b="1" smtClean="0">
                <a:solidFill>
                  <a:srgbClr val="990000"/>
                </a:solidFill>
                <a:latin typeface="Calibri" pitchFamily="34" charset="0"/>
              </a:rPr>
              <a:t>U</a:t>
            </a:r>
            <a:r>
              <a:rPr lang="en-US" sz="1000" b="1" smtClean="0">
                <a:solidFill>
                  <a:srgbClr val="990000"/>
                </a:solidFill>
                <a:latin typeface="Calibri" pitchFamily="34" charset="0"/>
              </a:rPr>
              <a:t>NIVERSITY</a:t>
            </a:r>
          </a:p>
        </p:txBody>
      </p:sp>
      <p:pic>
        <p:nvPicPr>
          <p:cNvPr id="1034" name="Picture 186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6675" y="38100"/>
            <a:ext cx="4445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5"/>
          <a:srcRect b="16730"/>
          <a:stretch/>
        </p:blipFill>
        <p:spPr>
          <a:xfrm>
            <a:off x="7535862" y="6181454"/>
            <a:ext cx="1531938" cy="4288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6" r:id="rId11"/>
    <p:sldLayoutId id="2147484557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CC00"/>
        </a:buClr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62000" y="1828800"/>
            <a:ext cx="739140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ts val="6500"/>
              </a:lnSpc>
              <a:spcBef>
                <a:spcPct val="0"/>
              </a:spcBef>
              <a:buFontTx/>
              <a:buNone/>
            </a:pPr>
            <a:r>
              <a:rPr lang="en-US" altLang="en-US" sz="4400" dirty="0">
                <a:latin typeface="+mn-lt"/>
              </a:rPr>
              <a:t>Email Header Injection Vulnerabilities</a:t>
            </a:r>
            <a:endParaRPr lang="en-US" altLang="en-US" sz="44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0800" y="3962400"/>
            <a:ext cx="3682418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Gill Sans MT" charset="0"/>
                <a:ea typeface="MS PGothic" charset="-128"/>
              </a:rPr>
              <a:t>Sai Prashanth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Chandramouli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3276600"/>
            <a:ext cx="3450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An Analysis of the 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Wild 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Wild Web </a:t>
            </a:r>
          </a:p>
          <a:p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2395" y="4648200"/>
            <a:ext cx="1813189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Committee:</a:t>
            </a:r>
          </a:p>
          <a:p>
            <a:pPr algn="l"/>
            <a:r>
              <a:rPr lang="en-US" sz="1800" dirty="0" smtClean="0">
                <a:latin typeface="+mn-lt"/>
              </a:rPr>
              <a:t>Dr. Adam </a:t>
            </a:r>
            <a:r>
              <a:rPr lang="en-US" sz="1800" dirty="0" err="1" smtClean="0">
                <a:latin typeface="+mn-lt"/>
              </a:rPr>
              <a:t>Doupé</a:t>
            </a:r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Dr. Gail-</a:t>
            </a:r>
            <a:r>
              <a:rPr lang="en-US" sz="1800" dirty="0" err="1" smtClean="0">
                <a:latin typeface="+mn-lt"/>
              </a:rPr>
              <a:t>Joon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Ahn</a:t>
            </a:r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Dr. </a:t>
            </a:r>
            <a:r>
              <a:rPr lang="en-US" sz="1800" dirty="0" err="1" smtClean="0">
                <a:latin typeface="+mn-lt"/>
              </a:rPr>
              <a:t>Ziming</a:t>
            </a:r>
            <a:r>
              <a:rPr lang="en-US" sz="1800" dirty="0" smtClean="0">
                <a:latin typeface="+mn-lt"/>
              </a:rPr>
              <a:t> Zhao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2590800" y="1262063"/>
            <a:ext cx="3578225" cy="3381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Gill Sans MT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Gill Sans MT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ill Sans MT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Gill Sans MT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FFB310"/>
                </a:solidFill>
              </a:rPr>
              <a:t>Thesis Defense</a:t>
            </a:r>
            <a:endParaRPr lang="en-US" altLang="en-US" sz="1600" b="1" dirty="0">
              <a:solidFill>
                <a:srgbClr val="FFB3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History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F</a:t>
            </a:r>
            <a:r>
              <a:rPr lang="en-US" sz="2400" dirty="0" smtClean="0"/>
              <a:t>irst </a:t>
            </a:r>
            <a:r>
              <a:rPr lang="en-US" sz="2400" dirty="0"/>
              <a:t>documented over a decade ago, in a late 2004 Article on </a:t>
            </a:r>
            <a:r>
              <a:rPr lang="en-US" sz="2400" dirty="0" err="1"/>
              <a:t>phpsecure.info</a:t>
            </a:r>
            <a:r>
              <a:rPr lang="en-US" sz="2400" dirty="0"/>
              <a:t> </a:t>
            </a:r>
            <a:r>
              <a:rPr lang="en-US" sz="2400" dirty="0" smtClean="0"/>
              <a:t>by user ‘</a:t>
            </a:r>
            <a:r>
              <a:rPr lang="en-US" sz="2400" dirty="0" err="1" smtClean="0"/>
              <a:t>tobozo</a:t>
            </a:r>
            <a:r>
              <a:rPr lang="en-US" sz="2400" dirty="0" smtClean="0"/>
              <a:t>’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Since this vulnerability was initially found in the </a:t>
            </a:r>
            <a:r>
              <a:rPr lang="en-US" sz="2400" i="1" dirty="0"/>
              <a:t>mail()</a:t>
            </a:r>
            <a:r>
              <a:rPr lang="en-US" sz="2400" dirty="0"/>
              <a:t> function of </a:t>
            </a:r>
            <a:r>
              <a:rPr lang="en-US" sz="2400" dirty="0" smtClean="0"/>
              <a:t>PHP, E-Mail </a:t>
            </a:r>
            <a:r>
              <a:rPr lang="en-US" sz="2400" dirty="0"/>
              <a:t>Header Injection can be traced to as early as the beginning of the </a:t>
            </a:r>
            <a:r>
              <a:rPr lang="en-US" sz="2400" dirty="0" smtClean="0"/>
              <a:t>2000’s (release of mail function in PHP 4)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25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Popular Languages Affected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PHP – </a:t>
            </a:r>
            <a:r>
              <a:rPr lang="en-US" altLang="en-US" sz="2400" i="1" dirty="0" smtClean="0">
                <a:latin typeface="Gill Sans MT" charset="0"/>
                <a:ea typeface="MS PGothic" charset="-128"/>
              </a:rPr>
              <a:t>mail()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function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Java – </a:t>
            </a:r>
            <a:r>
              <a:rPr lang="en-US" sz="2400" i="1" dirty="0" err="1"/>
              <a:t>JavaMail</a:t>
            </a:r>
            <a:r>
              <a:rPr lang="en-US" sz="2400" dirty="0"/>
              <a:t> API 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Python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–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</a:t>
            </a:r>
            <a:r>
              <a:rPr lang="en-US" sz="2400" i="1" dirty="0" err="1" smtClean="0"/>
              <a:t>email.parser</a:t>
            </a:r>
            <a:r>
              <a:rPr lang="en-US" sz="2400" dirty="0"/>
              <a:t> </a:t>
            </a:r>
            <a:r>
              <a:rPr lang="en-US" sz="2400" dirty="0" smtClean="0"/>
              <a:t>library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Ruby – </a:t>
            </a:r>
            <a:r>
              <a:rPr lang="en-US" sz="2400" i="1" dirty="0"/>
              <a:t>Net::SMTP</a:t>
            </a:r>
            <a:r>
              <a:rPr lang="en-US" sz="2400" dirty="0"/>
              <a:t> </a:t>
            </a:r>
            <a:r>
              <a:rPr lang="en-US" sz="2400" dirty="0" smtClean="0"/>
              <a:t>Library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217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Usage Statistics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0313"/>
            <a:ext cx="8229600" cy="3932312"/>
          </a:xfrm>
        </p:spPr>
      </p:pic>
      <p:sp>
        <p:nvSpPr>
          <p:cNvPr id="7" name="TextBox 6"/>
          <p:cNvSpPr txBox="1"/>
          <p:nvPr/>
        </p:nvSpPr>
        <p:spPr>
          <a:xfrm>
            <a:off x="2148452" y="5688716"/>
            <a:ext cx="484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Language usage statistics compiled from w3techs </a:t>
            </a:r>
            <a:endParaRPr lang="en-US" dirty="0" smtClean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95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Potential Impact - What </a:t>
            </a:r>
            <a:r>
              <a:rPr lang="en-US" altLang="en-US" dirty="0">
                <a:latin typeface="Gill Sans MT" charset="0"/>
                <a:ea typeface="MS PGothic" charset="-128"/>
              </a:rPr>
              <a:t>can it do?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Email Header Injection can potentially lead to any of the following: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Gill Sans MT" charset="0"/>
                <a:ea typeface="MS PGothic" charset="-128"/>
              </a:rPr>
              <a:t>Phishing  and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spoofing </a:t>
            </a:r>
            <a:r>
              <a:rPr lang="en-US" altLang="en-US" dirty="0">
                <a:latin typeface="Gill Sans MT" charset="0"/>
                <a:ea typeface="MS PGothic" charset="-128"/>
              </a:rPr>
              <a:t>a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ttacks</a:t>
            </a:r>
            <a:endParaRPr lang="en-US" altLang="en-US" dirty="0" smtClean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Gill Sans MT" charset="0"/>
                <a:ea typeface="MS PGothic" charset="-128"/>
              </a:rPr>
              <a:t>Spam </a:t>
            </a:r>
            <a:r>
              <a:rPr lang="en-US" altLang="en-US" dirty="0">
                <a:latin typeface="Gill Sans MT" charset="0"/>
                <a:ea typeface="MS PGothic" charset="-128"/>
              </a:rPr>
              <a:t>n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etworks</a:t>
            </a:r>
            <a:endParaRPr lang="en-US" altLang="en-US" dirty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Gill Sans MT" charset="0"/>
                <a:ea typeface="MS PGothic" charset="-128"/>
              </a:rPr>
              <a:t>Denial of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service by </a:t>
            </a:r>
            <a:r>
              <a:rPr lang="en-US" altLang="en-US" dirty="0">
                <a:latin typeface="Gill Sans MT" charset="0"/>
                <a:ea typeface="MS PGothic" charset="-128"/>
              </a:rPr>
              <a:t>attacking the underlying mail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server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Information </a:t>
            </a:r>
            <a:r>
              <a:rPr lang="en-US" dirty="0" smtClean="0"/>
              <a:t>extraction </a:t>
            </a:r>
            <a:r>
              <a:rPr lang="en-US" dirty="0"/>
              <a:t>of legitimate </a:t>
            </a:r>
            <a:r>
              <a:rPr lang="en-US" dirty="0" smtClean="0"/>
              <a:t>users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Gill Sans MT" charset="0"/>
                <a:ea typeface="MS PGothic" charset="-128"/>
              </a:rPr>
              <a:t>Payloads with viruses</a:t>
            </a:r>
            <a:endParaRPr lang="en-US" altLang="en-US" dirty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endParaRPr lang="en-US" altLang="en-US" dirty="0">
              <a:latin typeface="Gill Sans MT" charset="0"/>
              <a:ea typeface="MS PGothic" charset="-128"/>
            </a:endParaRPr>
          </a:p>
          <a:p>
            <a:pPr lvl="1"/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111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Contributions of </a:t>
            </a:r>
            <a:r>
              <a:rPr lang="en-US" altLang="en-US" dirty="0">
                <a:latin typeface="Gill Sans MT" charset="0"/>
                <a:ea typeface="MS PGothic" charset="-128"/>
              </a:rPr>
              <a:t>Thesis Project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 smtClean="0"/>
              <a:t>A </a:t>
            </a:r>
            <a:r>
              <a:rPr lang="en-US" sz="2200" dirty="0"/>
              <a:t>black-box approach to detecting the presence of E-Mail header injection </a:t>
            </a:r>
            <a:r>
              <a:rPr lang="en-US" sz="2200" dirty="0" smtClean="0"/>
              <a:t>vulnerability </a:t>
            </a:r>
            <a:r>
              <a:rPr lang="en-US" sz="2200" dirty="0"/>
              <a:t>in a web </a:t>
            </a:r>
            <a:r>
              <a:rPr lang="en-US" sz="2200" dirty="0" smtClean="0"/>
              <a:t>application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A detection and classification tool based on the above approach, which will automatically detect such E-Mail Header Injection vulnerabilities in a web </a:t>
            </a:r>
            <a:r>
              <a:rPr lang="en-US" sz="2200" dirty="0" smtClean="0"/>
              <a:t>application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A quantification of the presence of such vulnerabilities on the World Wide Web, based on an expansive crawl across the Web, including </a:t>
            </a:r>
            <a:r>
              <a:rPr lang="en-US" sz="2200" dirty="0" smtClean="0"/>
              <a:t>17,686,161 </a:t>
            </a:r>
            <a:r>
              <a:rPr lang="en-US" sz="2200" dirty="0"/>
              <a:t>URLs and </a:t>
            </a:r>
            <a:r>
              <a:rPr lang="en-US" sz="2200" dirty="0" smtClean="0"/>
              <a:t>5,562,533 forms</a:t>
            </a:r>
            <a:endParaRPr lang="en-US" sz="2200" dirty="0"/>
          </a:p>
          <a:p>
            <a:pPr lvl="1"/>
            <a:endParaRPr lang="en-US" altLang="en-US" sz="20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81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Architecture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Our system can be </a:t>
            </a:r>
            <a:r>
              <a:rPr lang="en-US" sz="2800" dirty="0" smtClean="0"/>
              <a:t>logically</a:t>
            </a:r>
            <a:r>
              <a:rPr lang="en-US" sz="2400" dirty="0" smtClean="0"/>
              <a:t> divided into two major modules:</a:t>
            </a:r>
          </a:p>
          <a:p>
            <a:pPr lvl="1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Data Gathering</a:t>
            </a:r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Crawler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Form Parser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/>
              <a:t>E-Mail </a:t>
            </a:r>
            <a:r>
              <a:rPr lang="de-DE" sz="2000" dirty="0"/>
              <a:t>Field </a:t>
            </a:r>
            <a:r>
              <a:rPr lang="de-DE" sz="2000" dirty="0" err="1" smtClean="0"/>
              <a:t>Checker</a:t>
            </a:r>
            <a:endParaRPr lang="en-US" sz="2000" dirty="0" smtClean="0"/>
          </a:p>
          <a:p>
            <a:pPr lvl="1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Payload Injection</a:t>
            </a:r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/>
              <a:t>E-Mail Form </a:t>
            </a:r>
            <a:r>
              <a:rPr lang="de-DE" sz="2000" dirty="0" err="1"/>
              <a:t>Retriever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 err="1"/>
              <a:t>Fuzzer</a:t>
            </a:r>
            <a:endParaRPr lang="de-DE" sz="2000" dirty="0"/>
          </a:p>
          <a:p>
            <a:pPr lvl="2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000" dirty="0"/>
              <a:t>E-Mail Analyzer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527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Architecture - Functions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Data Gathering </a:t>
            </a:r>
            <a:r>
              <a:rPr lang="en-US" altLang="en-US" dirty="0">
                <a:latin typeface="Gill Sans MT" charset="0"/>
                <a:ea typeface="MS PGothic" charset="-128"/>
              </a:rPr>
              <a:t>-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Functions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000" dirty="0"/>
              <a:t>Interface with the Crawler </a:t>
            </a:r>
            <a:r>
              <a:rPr lang="en-US" sz="2000" dirty="0" smtClean="0"/>
              <a:t>and </a:t>
            </a:r>
            <a:r>
              <a:rPr lang="en-US" sz="2000" dirty="0"/>
              <a:t>receive the </a:t>
            </a:r>
            <a:r>
              <a:rPr lang="en-US" sz="2000" dirty="0" smtClean="0"/>
              <a:t>URLs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Parse the HTML for the corresponding URL, and store the relevant form </a:t>
            </a:r>
            <a:r>
              <a:rPr lang="en-US" sz="2000" dirty="0" smtClean="0"/>
              <a:t>data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Check for the presence of forms that allow the user to send/receive E-Mail, and store references to these </a:t>
            </a:r>
            <a:r>
              <a:rPr lang="en-US" sz="2000" dirty="0" smtClean="0"/>
              <a:t>forms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3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Gathering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7743" y="2003407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Crawler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157743" y="3120097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Form </a:t>
            </a:r>
            <a:r>
              <a:rPr lang="en-US" sz="2000" dirty="0" smtClean="0"/>
              <a:t>Parser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5008" y="3103517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Email Field Checker</a:t>
            </a:r>
            <a:endParaRPr lang="en-US" sz="2000" dirty="0"/>
          </a:p>
        </p:txBody>
      </p:sp>
      <p:sp>
        <p:nvSpPr>
          <p:cNvPr id="10" name="Can 9"/>
          <p:cNvSpPr/>
          <p:nvPr/>
        </p:nvSpPr>
        <p:spPr>
          <a:xfrm>
            <a:off x="4065834" y="2794618"/>
            <a:ext cx="859421" cy="121678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Data-base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026169" y="2745830"/>
            <a:ext cx="1002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Crawler Feed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2815" y="3119119"/>
            <a:ext cx="1103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Forms found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9145" y="3448743"/>
            <a:ext cx="1183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Forms with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E-Mail </a:t>
            </a:r>
            <a:r>
              <a:rPr lang="en-US" sz="1400" dirty="0"/>
              <a:t>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4968" y="3200400"/>
            <a:ext cx="745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URLs with forms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7" idx="2"/>
            <a:endCxn id="8" idx="0"/>
          </p:cNvCxnSpPr>
          <p:nvPr/>
        </p:nvCxnSpPr>
        <p:spPr bwMode="auto">
          <a:xfrm>
            <a:off x="1991120" y="2602397"/>
            <a:ext cx="0" cy="5177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stCxn id="8" idx="3"/>
            <a:endCxn id="10" idx="2"/>
          </p:cNvCxnSpPr>
          <p:nvPr/>
        </p:nvCxnSpPr>
        <p:spPr bwMode="auto">
          <a:xfrm flipV="1">
            <a:off x="2824497" y="3403012"/>
            <a:ext cx="1241337" cy="165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9" idx="1"/>
            <a:endCxn id="10" idx="4"/>
          </p:cNvCxnSpPr>
          <p:nvPr/>
        </p:nvCxnSpPr>
        <p:spPr bwMode="auto">
          <a:xfrm flipH="1">
            <a:off x="4925255" y="3403012"/>
            <a:ext cx="141975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0097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Architecture – Contd.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r>
              <a:rPr lang="en-US" sz="2400" dirty="0" smtClean="0"/>
              <a:t>Payload Injection -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Functions</a:t>
            </a:r>
            <a:endParaRPr lang="en-US" sz="2400" dirty="0"/>
          </a:p>
          <a:p>
            <a:pPr lvl="1"/>
            <a:r>
              <a:rPr lang="en-US" sz="2000" dirty="0"/>
              <a:t>Retrieve the forms that allow users of a website to send/receive E-Mail and reconstruct these forms.</a:t>
            </a:r>
          </a:p>
          <a:p>
            <a:pPr lvl="1"/>
            <a:r>
              <a:rPr lang="en-US" sz="2000" dirty="0"/>
              <a:t>Inject these forms with benign data (non-malicious payloads), and generate an HTTP request to the corresponding URL. </a:t>
            </a:r>
          </a:p>
          <a:p>
            <a:pPr lvl="1"/>
            <a:r>
              <a:rPr lang="en-US" sz="2000" dirty="0"/>
              <a:t>Analyze the E-Mails, extracting the header fields, and checking for the presence of the injected payloads. </a:t>
            </a:r>
          </a:p>
          <a:p>
            <a:pPr lvl="1"/>
            <a:r>
              <a:rPr lang="en-US" sz="2000" dirty="0"/>
              <a:t>Inject the forms that sent us </a:t>
            </a:r>
            <a:r>
              <a:rPr lang="en-US" sz="2000" dirty="0" smtClean="0"/>
              <a:t>E-Mails, </a:t>
            </a:r>
            <a:r>
              <a:rPr lang="en-US" sz="2000" dirty="0"/>
              <a:t>with malicious payloads, and generate an HTTP request to the corresponding URL to check if E-Mail Header Injection vulnerability exists in that form.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839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Payload Injection - </a:t>
            </a:r>
            <a:r>
              <a:rPr lang="en-US" dirty="0" err="1">
                <a:latin typeface="+mn-lt"/>
              </a:rPr>
              <a:t>Fuzzer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System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0915" y="3236536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E-Mail Analyzer</a:t>
            </a:r>
            <a:endParaRPr lang="en-US" dirty="0" smtClean="0"/>
          </a:p>
          <a:p>
            <a:pPr algn="ctr"/>
            <a:r>
              <a:rPr lang="en-US" sz="750" dirty="0"/>
              <a:t>(Checks for injected payload)</a:t>
            </a:r>
          </a:p>
        </p:txBody>
      </p:sp>
      <p:sp>
        <p:nvSpPr>
          <p:cNvPr id="8" name="Can 7"/>
          <p:cNvSpPr/>
          <p:nvPr/>
        </p:nvSpPr>
        <p:spPr>
          <a:xfrm>
            <a:off x="3734712" y="2922470"/>
            <a:ext cx="859421" cy="121678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Database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475837" y="3206065"/>
            <a:ext cx="123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Mails with injected payloads</a:t>
            </a:r>
            <a:endParaRPr lang="en-US" sz="900" dirty="0"/>
          </a:p>
        </p:txBody>
      </p:sp>
      <p:cxnSp>
        <p:nvCxnSpPr>
          <p:cNvPr id="10" name="Straight Arrow Connector 9"/>
          <p:cNvCxnSpPr>
            <a:stCxn id="12" idx="3"/>
            <a:endCxn id="17" idx="2"/>
          </p:cNvCxnSpPr>
          <p:nvPr/>
        </p:nvCxnSpPr>
        <p:spPr>
          <a:xfrm flipV="1">
            <a:off x="2497669" y="3530863"/>
            <a:ext cx="1237043" cy="5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93074" y="3274776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External Website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31046" y="1804506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Fuzzer</a:t>
            </a:r>
            <a:endParaRPr lang="en-US" dirty="0" smtClean="0"/>
          </a:p>
          <a:p>
            <a:pPr algn="ctr"/>
            <a:r>
              <a:rPr lang="en-US" sz="750" dirty="0"/>
              <a:t>(Non-Malicious Payload)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4423" y="2408034"/>
            <a:ext cx="1" cy="5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313745" y="3871503"/>
            <a:ext cx="1399135" cy="94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63944" y="4377557"/>
            <a:ext cx="1111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Received E-Mails</a:t>
            </a:r>
          </a:p>
        </p:txBody>
      </p:sp>
      <p:cxnSp>
        <p:nvCxnSpPr>
          <p:cNvPr id="17" name="Straight Arrow Connector 16"/>
          <p:cNvCxnSpPr>
            <a:endCxn id="28" idx="0"/>
          </p:cNvCxnSpPr>
          <p:nvPr/>
        </p:nvCxnSpPr>
        <p:spPr>
          <a:xfrm>
            <a:off x="4997800" y="2094077"/>
            <a:ext cx="2628651" cy="117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54087" y="2304638"/>
            <a:ext cx="16786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 Request with Payload</a:t>
            </a:r>
          </a:p>
        </p:txBody>
      </p:sp>
      <p:cxnSp>
        <p:nvCxnSpPr>
          <p:cNvPr id="19" name="Straight Arrow Connector 18"/>
          <p:cNvCxnSpPr>
            <a:stCxn id="28" idx="2"/>
          </p:cNvCxnSpPr>
          <p:nvPr/>
        </p:nvCxnSpPr>
        <p:spPr>
          <a:xfrm flipH="1">
            <a:off x="4556713" y="3863841"/>
            <a:ext cx="3069738" cy="838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32144" y="4308667"/>
            <a:ext cx="1289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E-Mail from website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372" y="1806359"/>
            <a:ext cx="1666754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E-Mail Form </a:t>
            </a:r>
            <a:r>
              <a:rPr lang="en-US" sz="1400" dirty="0" smtClean="0"/>
              <a:t>Retriever</a:t>
            </a:r>
            <a:endParaRPr lang="en-US" sz="1400" dirty="0"/>
          </a:p>
          <a:p>
            <a:pPr algn="ctr"/>
            <a:r>
              <a:rPr lang="en-US" sz="1200" dirty="0"/>
              <a:t>(reconstructs the form)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494837" y="2127120"/>
            <a:ext cx="82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37863" y="1905000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/>
              <a:t>Reconstructed</a:t>
            </a:r>
            <a:br>
              <a:rPr lang="en-US" sz="750" dirty="0" smtClean="0"/>
            </a:br>
            <a:r>
              <a:rPr lang="en-US" sz="750" dirty="0" smtClean="0"/>
              <a:t> </a:t>
            </a:r>
            <a:r>
              <a:rPr lang="en-US" sz="750" dirty="0"/>
              <a:t>forms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67632" y="3274776"/>
            <a:ext cx="695775" cy="598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Fuzzer</a:t>
            </a:r>
            <a:endParaRPr lang="en-US" sz="1200" dirty="0" smtClean="0"/>
          </a:p>
          <a:p>
            <a:pPr algn="ctr"/>
            <a:r>
              <a:rPr lang="en-US" sz="800" dirty="0"/>
              <a:t>(Malicious Payload)</a:t>
            </a:r>
            <a:endParaRPr lang="en-US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593262" y="3551074"/>
            <a:ext cx="761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66723" y="3551074"/>
            <a:ext cx="726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90398" y="3219018"/>
            <a:ext cx="7292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URL’s that sent back E-Mails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45092" y="3124200"/>
            <a:ext cx="67946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 Request - Malicious Payload</a:t>
            </a:r>
          </a:p>
          <a:p>
            <a:endParaRPr lang="en-US" sz="75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436874" y="2405349"/>
            <a:ext cx="1276006" cy="72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611975" y="4549856"/>
            <a:ext cx="1106829" cy="11068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33" name="Oval 4"/>
          <p:cNvSpPr/>
          <p:nvPr/>
        </p:nvSpPr>
        <p:spPr>
          <a:xfrm>
            <a:off x="3774066" y="4711947"/>
            <a:ext cx="782646" cy="7826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</a:pPr>
            <a:r>
              <a:rPr lang="en-US" sz="1400" dirty="0" smtClean="0"/>
              <a:t>Postfix Mail Server</a:t>
            </a:r>
            <a:endParaRPr lang="en-US" sz="1400" kern="1200" dirty="0"/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204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MS PGothic" charset="-128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“</a:t>
            </a:r>
            <a:r>
              <a:rPr lang="en-US" i="1" dirty="0"/>
              <a:t>Email injection is a security vulnerability that can occur in Internet applications that are used to send email messages</a:t>
            </a:r>
            <a:r>
              <a:rPr lang="en-US" i="1" dirty="0" smtClean="0"/>
              <a:t>.”</a:t>
            </a:r>
            <a:endParaRPr lang="en-US" i="1" dirty="0"/>
          </a:p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													- </a:t>
            </a:r>
            <a:r>
              <a:rPr lang="en-US" dirty="0" smtClean="0"/>
              <a:t>Wikipedia</a:t>
            </a:r>
          </a:p>
          <a:p>
            <a:pPr>
              <a:defRPr/>
            </a:pPr>
            <a:endParaRPr lang="en-US" i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893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System Components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 smtClean="0"/>
              <a:t>Crawler</a:t>
            </a:r>
            <a:endParaRPr lang="de-DE" sz="3200" dirty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Form Parser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E-Mail Field </a:t>
            </a:r>
            <a:r>
              <a:rPr lang="de-DE" sz="3200" dirty="0" err="1" smtClean="0"/>
              <a:t>Checker</a:t>
            </a:r>
            <a:endParaRPr lang="de-DE" sz="3200" dirty="0" smtClean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 smtClean="0"/>
              <a:t>E-Mail </a:t>
            </a:r>
            <a:r>
              <a:rPr lang="de-DE" sz="3200" dirty="0"/>
              <a:t>Form </a:t>
            </a:r>
            <a:r>
              <a:rPr lang="de-DE" sz="3200" dirty="0" err="1"/>
              <a:t>Retriever</a:t>
            </a:r>
            <a:endParaRPr lang="de-DE" sz="3200" dirty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 err="1"/>
              <a:t>Fuzzer</a:t>
            </a:r>
            <a:endParaRPr lang="de-DE" sz="3200" dirty="0"/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E-Mail Analyzer </a:t>
            </a:r>
            <a:endParaRPr lang="en-US" dirty="0"/>
          </a:p>
          <a:p>
            <a:endParaRPr lang="en-US" sz="22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1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Crawler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We used an open-source Apache </a:t>
            </a:r>
            <a:r>
              <a:rPr lang="en-US" sz="2400" dirty="0" err="1"/>
              <a:t>Nutch</a:t>
            </a:r>
            <a:r>
              <a:rPr lang="en-US" sz="2400" dirty="0"/>
              <a:t> based </a:t>
            </a:r>
            <a:r>
              <a:rPr lang="en-US" sz="2400" dirty="0" smtClean="0"/>
              <a:t>Crawler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Crawler provides us with a continuous feed of URLs and the </a:t>
            </a:r>
            <a:r>
              <a:rPr lang="en-US" sz="2400" dirty="0" smtClean="0"/>
              <a:t>HTML </a:t>
            </a:r>
            <a:r>
              <a:rPr lang="en-US" sz="2400" dirty="0"/>
              <a:t>contained in those </a:t>
            </a:r>
            <a:r>
              <a:rPr lang="en-US" sz="2400" dirty="0" smtClean="0"/>
              <a:t>pages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421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Form Parser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Parses the HTML found on the page, extracting f</a:t>
            </a:r>
            <a:r>
              <a:rPr lang="en-US" sz="2400" dirty="0" smtClean="0"/>
              <a:t>orm </a:t>
            </a:r>
            <a:r>
              <a:rPr lang="en-US" sz="2400" dirty="0"/>
              <a:t>attributes, such as method, action, etc.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about the input fields, such as their attributes, names, and default </a:t>
            </a:r>
            <a:r>
              <a:rPr lang="en-US" sz="2400" dirty="0" smtClean="0"/>
              <a:t>values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Presence </a:t>
            </a:r>
            <a:r>
              <a:rPr lang="en-US" sz="2400" dirty="0"/>
              <a:t>of the &lt;base&gt; </a:t>
            </a:r>
            <a:r>
              <a:rPr lang="en-US" sz="2400" dirty="0" smtClean="0"/>
              <a:t>element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04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Email Field Checker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The email field checker complements the form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parser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It takes the output of the form parser and checks if the forms actually have an email input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field (or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any field with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‘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email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’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as the name or id)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If such a form is found, we store a reference to the form so that we can test it using the </a:t>
            </a:r>
            <a:r>
              <a:rPr lang="en-US" altLang="en-US" sz="2400" dirty="0" err="1" smtClean="0">
                <a:latin typeface="Gill Sans MT" charset="0"/>
                <a:ea typeface="MS PGothic" charset="-128"/>
              </a:rPr>
              <a:t>fuzzer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211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MS PGothic" charset="-128"/>
              </a:rPr>
              <a:t>Email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Form Retriever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Retrieve the newly inserted forms in the </a:t>
            </a:r>
            <a:r>
              <a:rPr lang="en-US" sz="2400" dirty="0" smtClean="0"/>
              <a:t>‘</a:t>
            </a:r>
            <a:r>
              <a:rPr lang="en-US" sz="2400" dirty="0" err="1" smtClean="0"/>
              <a:t>email_forms</a:t>
            </a:r>
            <a:r>
              <a:rPr lang="en-US" sz="2400" dirty="0" smtClean="0"/>
              <a:t>’</a:t>
            </a:r>
            <a:r>
              <a:rPr lang="en-US" sz="2400" dirty="0" smtClean="0"/>
              <a:t> </a:t>
            </a:r>
            <a:r>
              <a:rPr lang="en-US" sz="2400" dirty="0"/>
              <a:t>table, checking to ensure no duplication occurs before the fuzzing </a:t>
            </a:r>
            <a:r>
              <a:rPr lang="en-US" sz="2400" dirty="0" smtClean="0"/>
              <a:t>stage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Reconstruct each form, using the data stored in the </a:t>
            </a:r>
            <a:r>
              <a:rPr lang="en-US" sz="2400" dirty="0" smtClean="0"/>
              <a:t>‘form’ </a:t>
            </a:r>
            <a:r>
              <a:rPr lang="en-US" sz="2400" dirty="0"/>
              <a:t>table, complete with input fields and their </a:t>
            </a:r>
            <a:r>
              <a:rPr lang="en-US" sz="2400" dirty="0" smtClean="0"/>
              <a:t>values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Construct the URL for the ‘action’ attribute of the form so that we can send the HTTP Request to the right </a:t>
            </a:r>
            <a:r>
              <a:rPr lang="en-US" sz="2400" dirty="0" smtClean="0"/>
              <a:t>URL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019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Gill Sans MT" charset="0"/>
                <a:ea typeface="MS PGothic" charset="-128"/>
              </a:rPr>
              <a:t>Fuzzer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800" dirty="0">
                <a:latin typeface="Gill Sans MT" charset="0"/>
                <a:ea typeface="MS PGothic" charset="-128"/>
              </a:rPr>
              <a:t>The </a:t>
            </a:r>
            <a:r>
              <a:rPr lang="en-US" altLang="en-US" sz="2800" dirty="0" err="1" smtClean="0">
                <a:latin typeface="Gill Sans MT" charset="0"/>
                <a:ea typeface="MS PGothic" charset="-128"/>
              </a:rPr>
              <a:t>fuzzer</a:t>
            </a:r>
            <a:r>
              <a:rPr lang="en-US" altLang="en-US" sz="2800" dirty="0" smtClean="0">
                <a:latin typeface="Gill Sans MT" charset="0"/>
                <a:ea typeface="MS PGothic" charset="-128"/>
              </a:rPr>
              <a:t> interfaces directly with the websites.</a:t>
            </a:r>
          </a:p>
          <a:p>
            <a:pPr>
              <a:lnSpc>
                <a:spcPct val="150000"/>
              </a:lnSpc>
            </a:pPr>
            <a:r>
              <a:rPr lang="en-US" altLang="en-US" sz="2800" dirty="0" smtClean="0">
                <a:latin typeface="Gill Sans MT" charset="0"/>
                <a:ea typeface="MS PGothic" charset="-128"/>
              </a:rPr>
              <a:t>We use two types of payloads, namely,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Non-Malicious Payload – Used to verify that the website sends us an e-mail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.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/>
            </a:r>
            <a:br>
              <a:rPr lang="en-US" altLang="en-US" sz="2400" dirty="0" smtClean="0">
                <a:latin typeface="Gill Sans MT" charset="0"/>
                <a:ea typeface="MS PGothic" charset="-128"/>
              </a:rPr>
            </a:br>
            <a:r>
              <a:rPr lang="en-US" altLang="en-US" sz="2400" dirty="0">
                <a:latin typeface="Gill Sans MT" charset="0"/>
                <a:ea typeface="MS PGothic" charset="-128"/>
              </a:rPr>
              <a:t>	</a:t>
            </a:r>
            <a:r>
              <a:rPr lang="en-US" sz="1600" dirty="0" smtClean="0"/>
              <a:t>‘</a:t>
            </a:r>
            <a:r>
              <a:rPr lang="en-US" sz="1600" dirty="0" err="1" smtClean="0"/>
              <a:t>reguser@example.com</a:t>
            </a:r>
            <a:r>
              <a:rPr lang="en-US" sz="1600" dirty="0" smtClean="0"/>
              <a:t>’</a:t>
            </a:r>
            <a:endParaRPr lang="en-US" altLang="en-US" sz="1600" dirty="0" smtClean="0">
              <a:latin typeface="Gill Sans MT" charset="0"/>
              <a:ea typeface="MS PGothic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Malicious Payload – Used to check for the presence of </a:t>
            </a:r>
            <a:br>
              <a:rPr lang="en-US" altLang="en-US" sz="2400" dirty="0" smtClean="0">
                <a:latin typeface="Gill Sans MT" charset="0"/>
                <a:ea typeface="MS PGothic" charset="-128"/>
              </a:rPr>
            </a:br>
            <a:r>
              <a:rPr lang="en-US" altLang="en-US" sz="2400" dirty="0" smtClean="0">
                <a:latin typeface="Gill Sans MT" charset="0"/>
                <a:ea typeface="MS PGothic" charset="-128"/>
              </a:rPr>
              <a:t>e-mail header injection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vulnerability</a:t>
            </a:r>
            <a:br>
              <a:rPr lang="en-US" altLang="en-US" sz="2400" dirty="0" smtClean="0">
                <a:latin typeface="Gill Sans MT" charset="0"/>
                <a:ea typeface="MS PGothic" charset="-128"/>
              </a:rPr>
            </a:br>
            <a:r>
              <a:rPr lang="en-US" altLang="en-US" sz="2400" dirty="0" smtClean="0">
                <a:latin typeface="Gill Sans MT" charset="0"/>
                <a:ea typeface="MS PGothic" charset="-128"/>
              </a:rPr>
              <a:t>	</a:t>
            </a:r>
            <a:r>
              <a:rPr lang="en-US" sz="1600" dirty="0" smtClean="0"/>
              <a:t>‘</a:t>
            </a:r>
            <a:r>
              <a:rPr lang="en-US" sz="1600" dirty="0" err="1" smtClean="0"/>
              <a:t>nuser@example.com</a:t>
            </a:r>
            <a:r>
              <a:rPr lang="en-US" sz="1600" dirty="0" smtClean="0"/>
              <a:t>\</a:t>
            </a:r>
            <a:r>
              <a:rPr lang="en-US" sz="1600" dirty="0" err="1" smtClean="0"/>
              <a:t>nbcc:maluser@example.com</a:t>
            </a:r>
            <a:r>
              <a:rPr lang="en-US" sz="1600" dirty="0" smtClean="0"/>
              <a:t>’ </a:t>
            </a:r>
            <a:endParaRPr lang="en-US" sz="1600" dirty="0"/>
          </a:p>
          <a:p>
            <a:pPr lvl="2"/>
            <a:endParaRPr lang="en-US" altLang="en-US" sz="20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279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Fuzzer</a:t>
            </a:r>
            <a:r>
              <a:rPr lang="en-US" dirty="0" smtClean="0">
                <a:latin typeface="+mn-lt"/>
              </a:rPr>
              <a:t> Flow Diagram</a:t>
            </a:r>
            <a:endParaRPr lang="en-US" dirty="0">
              <a:latin typeface="+mn-lt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270081"/>
              </p:ext>
            </p:extLst>
          </p:nvPr>
        </p:nvGraphicFramePr>
        <p:xfrm>
          <a:off x="367990" y="143420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628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Fuzzer</a:t>
            </a:r>
            <a:r>
              <a:rPr lang="en-US" dirty="0" smtClean="0">
                <a:latin typeface="+mn-lt"/>
              </a:rPr>
              <a:t> – Contd.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Once the data (including the payload) for the form is ready, the </a:t>
            </a:r>
            <a:r>
              <a:rPr lang="en-US" sz="2400" dirty="0" err="1"/>
              <a:t>Fuzzer</a:t>
            </a:r>
            <a:r>
              <a:rPr lang="en-US" sz="2400" dirty="0"/>
              <a:t> constructs the appropriate HTTP Request (GET or POST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It sends </a:t>
            </a:r>
            <a:r>
              <a:rPr lang="en-US" sz="2400" dirty="0"/>
              <a:t>the HTTP Request to the URL that was generated by the E-Mail </a:t>
            </a:r>
            <a:r>
              <a:rPr lang="en-US" sz="2400" dirty="0"/>
              <a:t>f</a:t>
            </a:r>
            <a:r>
              <a:rPr lang="en-US" sz="2400" dirty="0" smtClean="0"/>
              <a:t>orm </a:t>
            </a:r>
            <a:r>
              <a:rPr lang="en-US" sz="2400" dirty="0"/>
              <a:t>r</a:t>
            </a:r>
            <a:r>
              <a:rPr lang="en-US" sz="2400" dirty="0" smtClean="0"/>
              <a:t>etriever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7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Special Case - Python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88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This </a:t>
            </a:r>
            <a:r>
              <a:rPr lang="en-US" sz="2800" dirty="0"/>
              <a:t>is due to Python’s exhibited behavior when attaching </a:t>
            </a:r>
            <a:r>
              <a:rPr lang="en-US" sz="2800" dirty="0" smtClean="0"/>
              <a:t>headers: instead </a:t>
            </a:r>
            <a:r>
              <a:rPr lang="en-US" sz="2800" dirty="0"/>
              <a:t>of overwriting a header if it is already present, it ignores duplicate </a:t>
            </a:r>
            <a:r>
              <a:rPr lang="en-US" sz="2800" dirty="0" smtClean="0"/>
              <a:t>headers 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Hence</a:t>
            </a:r>
            <a:r>
              <a:rPr lang="en-US" sz="2800" dirty="0"/>
              <a:t>, we inject our own </a:t>
            </a:r>
            <a:r>
              <a:rPr lang="en-US" sz="2800" dirty="0" smtClean="0"/>
              <a:t>unique header ‘x-check’ </a:t>
            </a:r>
            <a:r>
              <a:rPr lang="en-US" sz="2800" dirty="0"/>
              <a:t>to ensure we can get results if the injection was </a:t>
            </a:r>
            <a:r>
              <a:rPr lang="en-US" sz="2800" dirty="0" smtClean="0"/>
              <a:t>successful</a:t>
            </a:r>
            <a:endParaRPr lang="en-US" sz="2800" dirty="0" smtClean="0"/>
          </a:p>
          <a:p>
            <a:pPr lvl="1">
              <a:lnSpc>
                <a:spcPct val="150000"/>
              </a:lnSpc>
            </a:pPr>
            <a:r>
              <a:rPr lang="en-US" sz="1600" dirty="0" err="1" smtClean="0"/>
              <a:t>nuser@example.com</a:t>
            </a:r>
            <a:r>
              <a:rPr lang="en-US" sz="1600" dirty="0" smtClean="0"/>
              <a:t>\</a:t>
            </a:r>
            <a:r>
              <a:rPr lang="en-US" sz="1600" dirty="0" err="1" smtClean="0"/>
              <a:t>nbcc:maluser@example.com</a:t>
            </a:r>
            <a:r>
              <a:rPr lang="en-US" sz="1600" dirty="0" smtClean="0"/>
              <a:t>\</a:t>
            </a:r>
            <a:r>
              <a:rPr lang="en-US" sz="1600" dirty="0" err="1" smtClean="0"/>
              <a:t>nx</a:t>
            </a:r>
            <a:r>
              <a:rPr lang="en-US" sz="1600" dirty="0" err="1"/>
              <a:t>−check:in</a:t>
            </a:r>
            <a:r>
              <a:rPr lang="en-US" sz="1600" dirty="0"/>
              <a:t> 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428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charset="0"/>
                <a:ea typeface="MS PGothic" charset="-128"/>
              </a:rPr>
              <a:t>Email </a:t>
            </a:r>
            <a:r>
              <a:rPr lang="en-US" altLang="en-US" dirty="0" smtClean="0">
                <a:latin typeface="Gill Sans MT" charset="0"/>
                <a:ea typeface="MS PGothic" charset="-128"/>
              </a:rPr>
              <a:t>Analyzer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The email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analyzer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will check for the emails that we received after the </a:t>
            </a:r>
            <a:r>
              <a:rPr lang="en-US" altLang="en-US" sz="2400" dirty="0" err="1">
                <a:latin typeface="Gill Sans MT" charset="0"/>
                <a:ea typeface="MS PGothic" charset="-128"/>
              </a:rPr>
              <a:t>fuzzer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 injected the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non-malicious payloads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onto the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forms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It checks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for the presence of any injected data in the emails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received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For each such field found, we call the </a:t>
            </a:r>
            <a:r>
              <a:rPr lang="en-US" altLang="en-US" sz="2400" dirty="0" err="1" smtClean="0">
                <a:latin typeface="Gill Sans MT" charset="0"/>
                <a:ea typeface="MS PGothic" charset="-128"/>
              </a:rPr>
              <a:t>fuzzer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again, to inject the malicious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payload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This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is a cyclic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process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66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E-Mail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eader1: value1 &lt;newline&gt;</a:t>
            </a:r>
          </a:p>
          <a:p>
            <a:pPr marL="0" indent="0">
              <a:buNone/>
            </a:pPr>
            <a:r>
              <a:rPr lang="en-US" dirty="0" smtClean="0"/>
              <a:t>header2: value2 </a:t>
            </a:r>
            <a:r>
              <a:rPr lang="en-US" dirty="0"/>
              <a:t>&lt;newline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&lt;newline&gt;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ody content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780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Overall Architecture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13817" y="1233488"/>
            <a:ext cx="9140952" cy="4864608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39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Data Gathered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2"/>
          </a:xfrm>
        </p:spPr>
        <p:txBody>
          <a:bodyPr/>
          <a:lstStyle/>
          <a:p>
            <a:r>
              <a:rPr lang="en-US" sz="2400" dirty="0" smtClean="0"/>
              <a:t>Over a period of 46 days (Feb 26, 2016 – Today), </a:t>
            </a:r>
            <a:r>
              <a:rPr lang="en-US" sz="2400" dirty="0"/>
              <a:t>we were able to gather the data shown in </a:t>
            </a:r>
            <a:r>
              <a:rPr lang="en-US" sz="2400" dirty="0" smtClean="0"/>
              <a:t>the table below: </a:t>
            </a:r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2" r="-21882"/>
          <a:stretch/>
        </p:blipFill>
        <p:spPr>
          <a:xfrm>
            <a:off x="1817650" y="2314884"/>
            <a:ext cx="7875661" cy="31657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33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Data Fuzzed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87297" y="2642840"/>
          <a:ext cx="7943385" cy="1561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795"/>
                <a:gridCol w="2647795"/>
                <a:gridCol w="2647795"/>
              </a:tblGrid>
              <a:tr h="5203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Type of fuzzing</a:t>
                      </a:r>
                      <a:endParaRPr lang="en-US" sz="2000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Forms fuzzed</a:t>
                      </a:r>
                      <a:endParaRPr lang="en-US" sz="2000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E-Mails</a:t>
                      </a:r>
                      <a:r>
                        <a:rPr lang="en-US" sz="2000" b="1" baseline="0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received</a:t>
                      </a:r>
                      <a:endParaRPr lang="en-US" sz="2000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</a:tr>
              <a:tr h="5203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Regular payload </a:t>
                      </a:r>
                      <a:endParaRPr lang="en-US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756,588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44,735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5203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Malicious payload</a:t>
                      </a:r>
                      <a:endParaRPr lang="en-US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38,989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433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995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E-Mails Received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sz="2400" dirty="0" smtClean="0"/>
              <a:t>The e-mails we received can be classified into the following major injection types (shown </a:t>
            </a:r>
            <a:r>
              <a:rPr lang="en-US" sz="2400" dirty="0"/>
              <a:t>in </a:t>
            </a:r>
            <a:r>
              <a:rPr lang="en-US" sz="2400" dirty="0" smtClean="0"/>
              <a:t>the table below): </a:t>
            </a:r>
            <a:endParaRPr lang="en-US" sz="2400" dirty="0"/>
          </a:p>
          <a:p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81308" y="2376488"/>
          <a:ext cx="7348653" cy="2495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17687"/>
                <a:gridCol w="2430966"/>
              </a:tblGrid>
              <a:tr h="466448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Type of Injection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No. of e-mails received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</a:tr>
              <a:tr h="446674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E-Mail Header Injections with bcc header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265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66448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To header injections alone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142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Unique x-check headers found in </a:t>
                      </a:r>
                      <a:r>
                        <a:rPr lang="en-US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nuser</a:t>
                      </a:r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e-mails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26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466448">
                <a:tc>
                  <a:txBody>
                    <a:bodyPr/>
                    <a:lstStyle/>
                    <a:p>
                      <a:r>
                        <a:rPr lang="en-US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Total successful injections</a:t>
                      </a:r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433</a:t>
                      </a:r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03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Results – Data Pipeline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r="-13640"/>
          <a:stretch/>
        </p:blipFill>
        <p:spPr>
          <a:xfrm>
            <a:off x="1170655" y="1658972"/>
            <a:ext cx="8173844" cy="448814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207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Data Pipeline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2"/>
          </a:xfrm>
        </p:spPr>
        <p:txBody>
          <a:bodyPr/>
          <a:lstStyle/>
          <a:p>
            <a:r>
              <a:rPr lang="en-US" dirty="0" smtClean="0"/>
              <a:t>Visual Representation of the Data Pipeline: </a:t>
            </a:r>
            <a:endParaRPr lang="en-US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32" y="1837561"/>
            <a:ext cx="7002966" cy="426163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522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Distribution across WWW</a:t>
            </a:r>
            <a:endParaRPr lang="en-US" dirty="0"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2560483"/>
          <a:ext cx="8229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6224"/>
                <a:gridCol w="2364059"/>
                <a:gridCol w="28993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Successfully Injected</a:t>
                      </a:r>
                      <a:r>
                        <a:rPr lang="en-US" b="1" baseline="0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</a:t>
                      </a:r>
                      <a:r>
                        <a:rPr lang="en-US" b="1" dirty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E-Mails</a:t>
                      </a:r>
                      <a:endParaRPr lang="en-US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Domains</a:t>
                      </a:r>
                      <a:endParaRPr lang="en-US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IP</a:t>
                      </a:r>
                      <a:r>
                        <a:rPr lang="en-US" b="1" baseline="0" smtClean="0">
                          <a:latin typeface="Adobe Garamond Pro" charset="0"/>
                          <a:ea typeface="Adobe Garamond Pro" charset="0"/>
                          <a:cs typeface="Adobe Garamond Pro" charset="0"/>
                        </a:rPr>
                        <a:t> Addresses</a:t>
                      </a:r>
                      <a:endParaRPr lang="en-US" b="1" dirty="0">
                        <a:latin typeface="Adobe Garamond Pro" charset="0"/>
                        <a:ea typeface="Adobe Garamond Pro" charset="0"/>
                        <a:cs typeface="Adobe Garamond Pr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charset="0"/>
                          <a:ea typeface="Arial" charset="0"/>
                          <a:cs typeface="Arial" charset="0"/>
                        </a:rPr>
                        <a:t>433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charset="0"/>
                          <a:ea typeface="Arial" charset="0"/>
                          <a:cs typeface="Arial" charset="0"/>
                        </a:rPr>
                        <a:t>188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241</a:t>
                      </a:r>
                      <a:endParaRPr lang="en-US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19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n-lt"/>
              </a:rPr>
              <a:t>Responsible Disclosure </a:t>
            </a:r>
            <a:r>
              <a:rPr lang="en-US" sz="2800" dirty="0" smtClean="0">
                <a:latin typeface="+mn-lt"/>
              </a:rPr>
              <a:t>of discovered vulnerabilities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Have e-mailed </a:t>
            </a:r>
            <a:r>
              <a:rPr lang="en-US" sz="2400" dirty="0" smtClean="0"/>
              <a:t>188 websites </a:t>
            </a:r>
            <a:r>
              <a:rPr lang="en-US" sz="2400" dirty="0" smtClean="0"/>
              <a:t>about the discovered </a:t>
            </a:r>
            <a:r>
              <a:rPr lang="en-US" sz="2400" dirty="0" smtClean="0"/>
              <a:t>vulnerabilities</a:t>
            </a:r>
          </a:p>
          <a:p>
            <a:r>
              <a:rPr lang="en-US" sz="2400" dirty="0" smtClean="0"/>
              <a:t>We sent e-mails to the following addresses (as described in RFC2142):</a:t>
            </a:r>
          </a:p>
          <a:p>
            <a:pPr lvl="1"/>
            <a:r>
              <a:rPr lang="en-US" sz="2000" dirty="0" smtClean="0"/>
              <a:t>security@domain.com</a:t>
            </a:r>
          </a:p>
          <a:p>
            <a:pPr lvl="1"/>
            <a:r>
              <a:rPr lang="en-US" sz="2000" dirty="0" smtClean="0"/>
              <a:t>admin@domain.com</a:t>
            </a:r>
          </a:p>
          <a:p>
            <a:pPr lvl="1"/>
            <a:r>
              <a:rPr lang="en-US" sz="2000" dirty="0" smtClean="0"/>
              <a:t>w</a:t>
            </a:r>
            <a:r>
              <a:rPr lang="en-US" sz="2000" dirty="0" smtClean="0"/>
              <a:t>ebmaster@domain.co</a:t>
            </a:r>
            <a:r>
              <a:rPr lang="en-US" sz="2000" dirty="0" smtClean="0"/>
              <a:t>m</a:t>
            </a:r>
          </a:p>
          <a:p>
            <a:r>
              <a:rPr lang="en-US" sz="2400" dirty="0" smtClean="0"/>
              <a:t>Only 33 of these mailboxes were found</a:t>
            </a:r>
            <a:endParaRPr lang="en-US" sz="2400" dirty="0" smtClean="0"/>
          </a:p>
          <a:p>
            <a:r>
              <a:rPr lang="en-US" sz="2400" dirty="0" smtClean="0"/>
              <a:t>We received </a:t>
            </a:r>
            <a:r>
              <a:rPr lang="en-US" sz="2400" dirty="0" smtClean="0"/>
              <a:t>7 </a:t>
            </a:r>
            <a:r>
              <a:rPr lang="en-US" sz="2400" dirty="0" smtClean="0"/>
              <a:t>responses, confirming </a:t>
            </a:r>
            <a:r>
              <a:rPr lang="en-US" sz="2400" dirty="0" smtClean="0"/>
              <a:t>4 </a:t>
            </a:r>
            <a:r>
              <a:rPr lang="en-US" sz="2400" dirty="0" smtClean="0"/>
              <a:t>discovered vulnerabilities</a:t>
            </a:r>
            <a:r>
              <a:rPr lang="en-US" sz="2400" dirty="0" smtClean="0"/>
              <a:t>. Two of the developers fixed the vulnerability on their site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503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Developer response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1" y="1338146"/>
            <a:ext cx="8337239" cy="4224454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742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Developer response</a:t>
            </a:r>
            <a:endParaRPr lang="en-US" dirty="0"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9161"/>
            <a:ext cx="8229600" cy="2386362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44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E-Mail Headers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Headers can include: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Cc – Carbon Copy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Bcc – Blind Carbon Copy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 – Recipient of the e-mail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From – Sender of the e-mail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Subject – Subject field of the e-mail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X-Spam-Score, etc.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4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Limitations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CAPTCHAs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JavaScript Apps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Blogs powered by </a:t>
            </a:r>
            <a:r>
              <a:rPr lang="en-US" sz="2400" dirty="0" smtClean="0"/>
              <a:t>WordPress/Drupal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Blacklisting by websites and </a:t>
            </a:r>
            <a:r>
              <a:rPr lang="en-US" sz="2400" dirty="0" smtClean="0"/>
              <a:t>ISPs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E-Mail libraries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32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Mitigation Strategies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 E-Mail </a:t>
            </a:r>
            <a:r>
              <a:rPr lang="en-US" sz="2400" dirty="0"/>
              <a:t>libraries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73402" y="2141035"/>
          <a:ext cx="5196469" cy="3707624"/>
        </p:xfrm>
        <a:graphic>
          <a:graphicData uri="http://schemas.openxmlformats.org/drawingml/2006/table">
            <a:tbl>
              <a:tblPr/>
              <a:tblGrid>
                <a:gridCol w="1193182"/>
                <a:gridCol w="4003287"/>
              </a:tblGrid>
              <a:tr h="636459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  <a:latin typeface="SFBX1200" charset="0"/>
                        </a:rPr>
                        <a:t>Language </a:t>
                      </a:r>
                      <a:endParaRPr lang="en-US" sz="2400" b="1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FBX1200" charset="0"/>
                        </a:rPr>
                        <a:t>Mail Libraries 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hr-HR" sz="1600" dirty="0">
                          <a:effectLst/>
                          <a:latin typeface="SFRM1200" charset="0"/>
                        </a:rPr>
                        <a:t>PHP </a:t>
                      </a:r>
                      <a:endParaRPr lang="hr-HR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PEAR 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Mail, </a:t>
                      </a:r>
                      <a:r>
                        <a:rPr lang="en-US" sz="1600" dirty="0" err="1" smtClean="0">
                          <a:effectLst/>
                          <a:latin typeface="SFRM1200" charset="0"/>
                        </a:rPr>
                        <a:t>PHPMailer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, </a:t>
                      </a:r>
                      <a:r>
                        <a:rPr lang="en-US" sz="1600" dirty="0" err="1" smtClean="0">
                          <a:effectLst/>
                          <a:latin typeface="SFRM1200" charset="0"/>
                        </a:rPr>
                        <a:t>Swiftmailer</a:t>
                      </a:r>
                      <a:r>
                        <a:rPr lang="en-US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SFRM1200" charset="0"/>
                        </a:rPr>
                        <a:t>Python 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SFRM1200" charset="0"/>
                        </a:rPr>
                        <a:t>SMTPLib</a:t>
                      </a:r>
                      <a:r>
                        <a:rPr lang="en-US" sz="1600" dirty="0">
                          <a:effectLst/>
                          <a:latin typeface="SFRM1200" charset="0"/>
                        </a:rPr>
                        <a:t> with </a:t>
                      </a:r>
                      <a:r>
                        <a:rPr lang="en-US" sz="1600" dirty="0" err="1" smtClean="0">
                          <a:effectLst/>
                          <a:latin typeface="SFRM1200" charset="0"/>
                        </a:rPr>
                        <a:t>email.header.Header</a:t>
                      </a:r>
                      <a:r>
                        <a:rPr lang="en-US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Java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Apache Commons 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E-Mail</a:t>
                      </a:r>
                      <a:r>
                        <a:rPr lang="en-US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Ruby 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600" dirty="0">
                          <a:effectLst/>
                          <a:latin typeface="SFRM1200" charset="0"/>
                        </a:rPr>
                        <a:t>Ruby Mail &gt;= </a:t>
                      </a:r>
                      <a:r>
                        <a:rPr lang="sk-SK" sz="1600" dirty="0" smtClean="0">
                          <a:effectLst/>
                          <a:latin typeface="SFRM1200" charset="0"/>
                        </a:rPr>
                        <a:t>2.6</a:t>
                      </a:r>
                      <a:r>
                        <a:rPr lang="sk-SK" sz="1000" dirty="0" smtClean="0">
                          <a:effectLst/>
                          <a:latin typeface="SFRM0800" charset="0"/>
                        </a:rPr>
                        <a:t> </a:t>
                      </a:r>
                      <a:endParaRPr lang="sk-SK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23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SFRM1200" charset="0"/>
                        </a:rPr>
                        <a:t>WordPress 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SFRM1200" charset="0"/>
                        </a:rPr>
                        <a:t>Contact Form </a:t>
                      </a:r>
                      <a:r>
                        <a:rPr lang="en-US" sz="1600" dirty="0" smtClean="0">
                          <a:effectLst/>
                          <a:latin typeface="SFRM1200" charset="0"/>
                        </a:rPr>
                        <a:t>7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472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Mitigation Strategies – Contd.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Use a Content Management System (CMS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err="1" smtClean="0"/>
              <a:t>Wordpress</a:t>
            </a:r>
            <a:r>
              <a:rPr lang="en-US" sz="2000" dirty="0" smtClean="0"/>
              <a:t>, Drupal, etc. with plugins to sanitize user </a:t>
            </a:r>
            <a:r>
              <a:rPr lang="en-US" sz="2000" dirty="0" smtClean="0"/>
              <a:t>input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Verify that the plugins work as intended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21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ill Sans MT" charset="0"/>
                <a:ea typeface="MS PGothic" charset="-128"/>
              </a:rPr>
              <a:t>Mitigation Strategies – Contd.</a:t>
            </a:r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Input validation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Going back to our example from before, we can add input sanitization like so,</a:t>
            </a:r>
            <a:br>
              <a:rPr lang="en-US" sz="2000" dirty="0"/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$from = ($_REQUEST['email']);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$sanitized = 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filter_var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($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from,FILTER_SANITIZE_EMAIL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 (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filter_var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($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sanitized,FILTER_VALIDATE_EMAIL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)) {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 do the rest of the e-mail code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Gill Sans MT" charset="0"/>
                <a:ea typeface="Gill Sans MT" charset="0"/>
                <a:cs typeface="Gill Sans MT" charset="0"/>
              </a:rPr>
              <a:t>where ‘</a:t>
            </a:r>
            <a:r>
              <a:rPr lang="en-US" sz="1800" dirty="0" err="1" smtClean="0">
                <a:latin typeface="Gill Sans MT" charset="0"/>
                <a:ea typeface="Gill Sans MT" charset="0"/>
                <a:cs typeface="Gill Sans MT" charset="0"/>
              </a:rPr>
              <a:t>filter_var</a:t>
            </a:r>
            <a:r>
              <a:rPr lang="en-US" sz="1800" dirty="0" smtClean="0">
                <a:latin typeface="Gill Sans MT" charset="0"/>
                <a:ea typeface="Gill Sans MT" charset="0"/>
                <a:cs typeface="Gill Sans MT" charset="0"/>
              </a:rPr>
              <a:t>’ is a built-in PHP function.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400" dirty="0"/>
          </a:p>
          <a:p>
            <a:endParaRPr lang="en-US" altLang="en-US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13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the best of our knowledge, no other research has been conducted to determine the prevalence of this vulnerability across the World Wide Web.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designed and implemented an architecture to identify </a:t>
            </a:r>
            <a:r>
              <a:rPr lang="en-US" sz="2400" dirty="0"/>
              <a:t>the existence of this vulnerability </a:t>
            </a:r>
            <a:r>
              <a:rPr lang="en-US" sz="2400" dirty="0" smtClean="0"/>
              <a:t>and fuzz websites in scale without causing </a:t>
            </a:r>
            <a:r>
              <a:rPr lang="en-US" sz="2400" dirty="0"/>
              <a:t>any ostensible harm to the website. </a:t>
            </a:r>
            <a:endParaRPr lang="en-US" sz="2400" dirty="0" smtClean="0"/>
          </a:p>
          <a:p>
            <a:r>
              <a:rPr lang="en-US" sz="2400" dirty="0" smtClean="0"/>
              <a:t>Our </a:t>
            </a:r>
            <a:r>
              <a:rPr lang="en-US" sz="2400" dirty="0"/>
              <a:t>work serves to not only prove the existence of the vulnerability on the World Wide Web but to quantify it. </a:t>
            </a:r>
            <a:endParaRPr lang="en-US" sz="2400" dirty="0" smtClean="0"/>
          </a:p>
          <a:p>
            <a:r>
              <a:rPr lang="en-US" sz="2400" dirty="0" smtClean="0"/>
              <a:t>Our work proves that E-Mail Header Injection vulnerability is widespread on the internet, found on </a:t>
            </a:r>
            <a:r>
              <a:rPr lang="en-US" sz="2400" dirty="0" smtClean="0"/>
              <a:t>0.0025% </a:t>
            </a:r>
            <a:r>
              <a:rPr lang="en-US" sz="2400" dirty="0" smtClean="0"/>
              <a:t>of </a:t>
            </a:r>
            <a:r>
              <a:rPr lang="en-US" sz="2400" dirty="0" smtClean="0"/>
              <a:t>the 17,686,161 websites we crawled.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330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Acknowledgements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pPr algn="just"/>
            <a:r>
              <a:rPr lang="en-US" sz="2400" dirty="0"/>
              <a:t>Dr</a:t>
            </a:r>
            <a:r>
              <a:rPr lang="en-US" sz="2400" dirty="0" smtClean="0"/>
              <a:t>. Adam </a:t>
            </a:r>
            <a:r>
              <a:rPr lang="en-US" sz="2400" dirty="0" err="1" smtClean="0"/>
              <a:t>Doupe</a:t>
            </a:r>
            <a:r>
              <a:rPr lang="en-US" sz="2400" dirty="0" smtClean="0"/>
              <a:t>́, </a:t>
            </a:r>
            <a:r>
              <a:rPr lang="en-US" sz="2400" dirty="0">
                <a:latin typeface="Gill Sans MT" charset="0"/>
                <a:ea typeface="MS PGothic" charset="-128"/>
              </a:rPr>
              <a:t>t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his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project is his brain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child,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and without him this project wouldn’t have been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possible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>
                <a:latin typeface="Gill Sans MT" charset="0"/>
                <a:ea typeface="MS PGothic" charset="-128"/>
              </a:rPr>
              <a:t>Dr. </a:t>
            </a:r>
            <a:r>
              <a:rPr lang="en-US" sz="2400" dirty="0"/>
              <a:t>Gail-</a:t>
            </a:r>
            <a:r>
              <a:rPr lang="en-US" sz="2400" dirty="0" err="1"/>
              <a:t>Joon</a:t>
            </a:r>
            <a:r>
              <a:rPr lang="en-US" sz="2400" dirty="0"/>
              <a:t> </a:t>
            </a:r>
            <a:r>
              <a:rPr lang="en-US" sz="2400" dirty="0" err="1" smtClean="0"/>
              <a:t>Ahn</a:t>
            </a:r>
            <a:r>
              <a:rPr lang="en-US" sz="2400" dirty="0" smtClean="0"/>
              <a:t>,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for all the support in the weekly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meetings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 smtClean="0">
                <a:latin typeface="Gill Sans MT" charset="0"/>
                <a:ea typeface="MS PGothic" charset="-128"/>
              </a:rPr>
              <a:t>Dr. </a:t>
            </a:r>
            <a:r>
              <a:rPr lang="en-US" altLang="en-US" sz="2400" dirty="0" err="1" smtClean="0">
                <a:latin typeface="Gill Sans MT" charset="0"/>
                <a:ea typeface="MS PGothic" charset="-128"/>
              </a:rPr>
              <a:t>Ziming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 Zhao, for feedback during the weekly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meetings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>
                <a:latin typeface="Gill Sans MT" charset="0"/>
                <a:ea typeface="MS PGothic" charset="-128"/>
              </a:rPr>
              <a:t>Michael “Mike” </a:t>
            </a:r>
            <a:r>
              <a:rPr lang="en-US" altLang="en-US" sz="2400" dirty="0" err="1">
                <a:latin typeface="Gill Sans MT" charset="0"/>
                <a:ea typeface="MS PGothic" charset="-128"/>
              </a:rPr>
              <a:t>Mabey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, </a:t>
            </a:r>
            <a:r>
              <a:rPr lang="en-US" sz="2400" dirty="0"/>
              <a:t>for helping set up the infrastructure for this </a:t>
            </a:r>
            <a:r>
              <a:rPr lang="en-US" sz="2400" dirty="0" smtClean="0"/>
              <a:t>project</a:t>
            </a:r>
            <a:endParaRPr lang="en-US" sz="2400" dirty="0"/>
          </a:p>
          <a:p>
            <a:pPr algn="just"/>
            <a:r>
              <a:rPr lang="en-US" sz="2400" dirty="0" err="1"/>
              <a:t>Marthony</a:t>
            </a:r>
            <a:r>
              <a:rPr lang="en-US" sz="2400" dirty="0"/>
              <a:t> </a:t>
            </a:r>
            <a:r>
              <a:rPr lang="en-US" sz="2400" dirty="0" err="1"/>
              <a:t>Taguinod</a:t>
            </a:r>
            <a:r>
              <a:rPr lang="en-US" sz="2400" dirty="0"/>
              <a:t>, for helping me document this </a:t>
            </a:r>
            <a:r>
              <a:rPr lang="en-US" sz="2400" dirty="0" smtClean="0"/>
              <a:t>project</a:t>
            </a:r>
            <a:endParaRPr lang="en-US" altLang="en-US" sz="2400" dirty="0">
              <a:latin typeface="Gill Sans MT" charset="0"/>
              <a:ea typeface="MS PGothic" charset="-128"/>
            </a:endParaRPr>
          </a:p>
          <a:p>
            <a:pPr algn="just"/>
            <a:r>
              <a:rPr lang="en-US" altLang="en-US" sz="2400" dirty="0">
                <a:latin typeface="Gill Sans MT" charset="0"/>
                <a:ea typeface="MS PGothic" charset="-128"/>
              </a:rPr>
              <a:t>SEFCOM members for providing valuable input during the weekly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meetings, and ideas for the title of the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paper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443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Questions?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altLang="en-US">
                <a:latin typeface="Gill Sans MT" charset="0"/>
                <a:ea typeface="MS PGothic" charset="-128"/>
              </a:rPr>
              <a:t>Please feel free to ask any questions.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60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So what is the issue?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and more web applications are corresponding through e-mails</a:t>
            </a:r>
          </a:p>
          <a:p>
            <a:r>
              <a:rPr lang="en-US" dirty="0" smtClean="0"/>
              <a:t>They use user-supplied data to populate the e-mail with fields such as username, date of birth,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36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Problem Background</a:t>
            </a:r>
            <a:endParaRPr lang="en-US" altLang="en-US" dirty="0">
              <a:latin typeface="+mn-lt"/>
              <a:ea typeface="MS PGothic" charset="-128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233488"/>
            <a:ext cx="8229600" cy="452596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400" dirty="0">
                <a:latin typeface="Gill Sans MT" charset="0"/>
                <a:ea typeface="MS PGothic" charset="-128"/>
              </a:rPr>
              <a:t>Email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Header Injection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is possible when the mailing script fails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to properly sanitize user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input</a:t>
            </a:r>
            <a:endParaRPr lang="en-US" altLang="en-US" sz="2400" dirty="0" smtClean="0">
              <a:latin typeface="Gill Sans MT" charset="0"/>
              <a:ea typeface="MS PGothic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Failure to check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for the presence of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newlines and/or email </a:t>
            </a:r>
            <a:r>
              <a:rPr lang="en-US" altLang="en-US" sz="2400" dirty="0">
                <a:latin typeface="Gill Sans MT" charset="0"/>
                <a:ea typeface="MS PGothic" charset="-128"/>
              </a:rPr>
              <a:t>headers in the form fields that take in email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addresses can result in </a:t>
            </a:r>
            <a:r>
              <a:rPr lang="en-US" altLang="en-US" sz="2400" dirty="0" smtClean="0">
                <a:latin typeface="Gill Sans MT" charset="0"/>
                <a:ea typeface="MS PGothic" charset="-128"/>
              </a:rPr>
              <a:t>this vulnerability</a:t>
            </a:r>
          </a:p>
          <a:p>
            <a:pPr algn="just">
              <a:lnSpc>
                <a:spcPct val="150000"/>
              </a:lnSpc>
            </a:pPr>
            <a:r>
              <a:rPr lang="en-US" altLang="en-US" sz="2400" dirty="0" smtClean="0">
                <a:latin typeface="Gill Sans MT" charset="0"/>
                <a:ea typeface="MS PGothic" charset="-128"/>
              </a:rPr>
              <a:t>Can result in e-mails sent with additional and/or spoofed headers</a:t>
            </a:r>
            <a:endParaRPr lang="en-US" altLang="en-US" sz="2400" dirty="0">
              <a:latin typeface="Gill Sans MT" charset="0"/>
              <a:ea typeface="MS PGothic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026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 HTML page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&lt;!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doctype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html&gt;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&lt;html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lang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="en"&gt;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&lt;head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&lt;meta name="author" content="Sai Pc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&lt;title&gt;Mock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Email&lt;/title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head&gt;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&lt;body&gt;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&lt;form action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="{path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back−end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}” method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="post"&gt;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&lt;input type="text" placeholder="Email" name="email" id="e−mail"&gt;&lt;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textarea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name="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 rows="20" cols="120"&gt;&lt;/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textarea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&lt;input type="submit" value="Email Me! "&gt;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&lt;/form&gt;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&lt;/body&gt;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&lt;/html&gt;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959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 PHP e-mail script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from = $_REQUEST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['email'];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$subject = "Hello Sai Pc";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$message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$_REQUEST[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= "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schand31@asu.edu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"; 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 attack string =&gt; 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sai@sai.com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en-US" sz="1800" dirty="0" err="1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nBCC:sss@sss.com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' </a:t>
            </a:r>
            <a:endParaRPr lang="en-US" sz="18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retValue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mail($to, $subject , $message, "From: $from"); 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E−Mail gets sent to both 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schand31@asu.edu </a:t>
            </a:r>
            <a:r>
              <a:rPr lang="en-US" sz="18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sz="1800" dirty="0" err="1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sss@sss.com</a:t>
            </a:r>
            <a:r>
              <a:rPr lang="en-US" sz="1800" dirty="0" smtClean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8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74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Output of injection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7116"/>
            <a:ext cx="8229600" cy="451870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April 12th 2016</a:t>
            </a: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Email Header Injection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Slide </a:t>
            </a:r>
            <a:fld id="{D9443322-C3F3-44B6-AEED-191DBF57387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91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&amp;quot;&quot;/&gt;&lt;property id=&quot;20307&quot; value=&quot;292&quot;/&gt;&lt;/object&gt;&lt;object type=&quot;3&quot; unique_id=&quot;10094&quot;&gt;&lt;property id=&quot;20148&quot; value=&quot;5&quot;/&gt;&lt;property id=&quot;20300&quot; value=&quot;Slide 2 - &amp;quot;Outline&amp;quot;&quot;/&gt;&lt;property id=&quot;20307&quot; value=&quot;470&quot;/&gt;&lt;/object&gt;&lt;/object&gt;&lt;/object&gt;&lt;/database&gt;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ke Preference">
      <a:majorFont>
        <a:latin typeface="Trebuchet MS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rgbClr val="00CC00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rgbClr val="00CC00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56112</TotalTime>
  <Words>2406</Words>
  <Application>Microsoft Macintosh PowerPoint</Application>
  <PresentationFormat>On-screen Show (4:3)</PresentationFormat>
  <Paragraphs>418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Adobe Garamond Pro</vt:lpstr>
      <vt:lpstr>Calibri</vt:lpstr>
      <vt:lpstr>Courier</vt:lpstr>
      <vt:lpstr>Gill Sans MT</vt:lpstr>
      <vt:lpstr>MS PGothic</vt:lpstr>
      <vt:lpstr>SFBX1200</vt:lpstr>
      <vt:lpstr>SFRM0800</vt:lpstr>
      <vt:lpstr>SFRM1200</vt:lpstr>
      <vt:lpstr>Trebuchet MS</vt:lpstr>
      <vt:lpstr>Wingdings</vt:lpstr>
      <vt:lpstr>굴림</vt:lpstr>
      <vt:lpstr>맑은 고딕</vt:lpstr>
      <vt:lpstr>Arial</vt:lpstr>
      <vt:lpstr>Default Design</vt:lpstr>
      <vt:lpstr>PowerPoint Presentation</vt:lpstr>
      <vt:lpstr>Introduction</vt:lpstr>
      <vt:lpstr>E-Mail format</vt:lpstr>
      <vt:lpstr>E-Mail Headers</vt:lpstr>
      <vt:lpstr>So what is the issue?</vt:lpstr>
      <vt:lpstr>Problem Background</vt:lpstr>
      <vt:lpstr>Sample HTML page</vt:lpstr>
      <vt:lpstr>Sample PHP e-mail script</vt:lpstr>
      <vt:lpstr>Output of injection</vt:lpstr>
      <vt:lpstr>History</vt:lpstr>
      <vt:lpstr>Popular Languages Affected</vt:lpstr>
      <vt:lpstr>Usage Statistics</vt:lpstr>
      <vt:lpstr>Potential Impact - What can it do?</vt:lpstr>
      <vt:lpstr>Contributions of Thesis Project</vt:lpstr>
      <vt:lpstr>System Architecture</vt:lpstr>
      <vt:lpstr>System Architecture - Functions</vt:lpstr>
      <vt:lpstr>Data Gathering </vt:lpstr>
      <vt:lpstr>System Architecture – Contd.</vt:lpstr>
      <vt:lpstr>Payload Injection - Fuzzer System</vt:lpstr>
      <vt:lpstr>System Components</vt:lpstr>
      <vt:lpstr>Crawler</vt:lpstr>
      <vt:lpstr>Form Parser</vt:lpstr>
      <vt:lpstr>Email Field Checker</vt:lpstr>
      <vt:lpstr>Email Form Retriever</vt:lpstr>
      <vt:lpstr>Fuzzer</vt:lpstr>
      <vt:lpstr>Fuzzer Flow Diagram</vt:lpstr>
      <vt:lpstr>Fuzzer – Contd.</vt:lpstr>
      <vt:lpstr>Special Case - Python</vt:lpstr>
      <vt:lpstr>Email Analyzer</vt:lpstr>
      <vt:lpstr>Overall Architecture</vt:lpstr>
      <vt:lpstr>Results – Data Gathered</vt:lpstr>
      <vt:lpstr>Results – Data Fuzzed</vt:lpstr>
      <vt:lpstr>Results – E-Mails Received</vt:lpstr>
      <vt:lpstr>Results – Data Pipeline</vt:lpstr>
      <vt:lpstr>Data Pipeline</vt:lpstr>
      <vt:lpstr>Distribution across WWW</vt:lpstr>
      <vt:lpstr>Responsible Disclosure of discovered vulnerabilities</vt:lpstr>
      <vt:lpstr>Developer response</vt:lpstr>
      <vt:lpstr>Developer response</vt:lpstr>
      <vt:lpstr>Limitations</vt:lpstr>
      <vt:lpstr>Mitigation Strategies</vt:lpstr>
      <vt:lpstr>Mitigation Strategies – Contd.</vt:lpstr>
      <vt:lpstr>Mitigation Strategies – Contd.</vt:lpstr>
      <vt:lpstr>Conclusion</vt:lpstr>
      <vt:lpstr>Acknowledgements</vt:lpstr>
      <vt:lpstr>Questions?</vt:lpstr>
    </vt:vector>
  </TitlesOfParts>
  <Company>University of North Carolina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 Mabey</dc:creator>
  <cp:lastModifiedBy>Sai Prashanth Chandramouli (Student)</cp:lastModifiedBy>
  <cp:revision>2982</cp:revision>
  <cp:lastPrinted>2016-04-12T01:37:33Z</cp:lastPrinted>
  <dcterms:created xsi:type="dcterms:W3CDTF">2005-09-17T14:54:52Z</dcterms:created>
  <dcterms:modified xsi:type="dcterms:W3CDTF">2016-04-12T04:23:59Z</dcterms:modified>
</cp:coreProperties>
</file>